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handoutMasterIdLst>
    <p:handoutMasterId r:id="rId46"/>
  </p:handoutMasterIdLst>
  <p:sldIdLst>
    <p:sldId id="331" r:id="rId2"/>
    <p:sldId id="333" r:id="rId3"/>
    <p:sldId id="258" r:id="rId4"/>
    <p:sldId id="408" r:id="rId5"/>
    <p:sldId id="335" r:id="rId6"/>
    <p:sldId id="368" r:id="rId7"/>
    <p:sldId id="262" r:id="rId8"/>
    <p:sldId id="409" r:id="rId9"/>
    <p:sldId id="334" r:id="rId10"/>
    <p:sldId id="318" r:id="rId11"/>
    <p:sldId id="410" r:id="rId12"/>
    <p:sldId id="411" r:id="rId13"/>
    <p:sldId id="319" r:id="rId14"/>
    <p:sldId id="320" r:id="rId15"/>
    <p:sldId id="360" r:id="rId16"/>
    <p:sldId id="336" r:id="rId17"/>
    <p:sldId id="370" r:id="rId18"/>
    <p:sldId id="268" r:id="rId19"/>
    <p:sldId id="413" r:id="rId20"/>
    <p:sldId id="371" r:id="rId21"/>
    <p:sldId id="414" r:id="rId22"/>
    <p:sldId id="412" r:id="rId23"/>
    <p:sldId id="415" r:id="rId24"/>
    <p:sldId id="372" r:id="rId25"/>
    <p:sldId id="416" r:id="rId26"/>
    <p:sldId id="417" r:id="rId27"/>
    <p:sldId id="418" r:id="rId28"/>
    <p:sldId id="419" r:id="rId29"/>
    <p:sldId id="420" r:id="rId30"/>
    <p:sldId id="421" r:id="rId31"/>
    <p:sldId id="422" r:id="rId32"/>
    <p:sldId id="423" r:id="rId33"/>
    <p:sldId id="425" r:id="rId34"/>
    <p:sldId id="426" r:id="rId35"/>
    <p:sldId id="427" r:id="rId36"/>
    <p:sldId id="428" r:id="rId37"/>
    <p:sldId id="429" r:id="rId38"/>
    <p:sldId id="430" r:id="rId39"/>
    <p:sldId id="431" r:id="rId40"/>
    <p:sldId id="432" r:id="rId41"/>
    <p:sldId id="433" r:id="rId42"/>
    <p:sldId id="435" r:id="rId43"/>
    <p:sldId id="436" r:id="rId4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sz="2400"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sz="2400"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sz="2400"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sz="2400"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2448">
          <p15:clr>
            <a:srgbClr val="A4A3A4"/>
          </p15:clr>
        </p15:guide>
        <p15:guide id="2" orient="horz" pos="864">
          <p15:clr>
            <a:srgbClr val="A4A3A4"/>
          </p15:clr>
        </p15:guide>
        <p15:guide id="3" orient="horz" pos="3888">
          <p15:clr>
            <a:srgbClr val="A4A3A4"/>
          </p15:clr>
        </p15:guide>
        <p15:guide id="4" orient="horz" pos="3744">
          <p15:clr>
            <a:srgbClr val="A4A3A4"/>
          </p15:clr>
        </p15:guide>
        <p15:guide id="5" orient="horz" pos="144">
          <p15:clr>
            <a:srgbClr val="A4A3A4"/>
          </p15:clr>
        </p15:guide>
        <p15:guide id="6" pos="2880">
          <p15:clr>
            <a:srgbClr val="A4A3A4"/>
          </p15:clr>
        </p15:guide>
        <p15:guide id="7" pos="5376">
          <p15:clr>
            <a:srgbClr val="A4A3A4"/>
          </p15:clr>
        </p15:guide>
        <p15:guide id="8" pos="3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2048" autoAdjust="0"/>
  </p:normalViewPr>
  <p:slideViewPr>
    <p:cSldViewPr>
      <p:cViewPr varScale="1">
        <p:scale>
          <a:sx n="113" d="100"/>
          <a:sy n="113" d="100"/>
        </p:scale>
        <p:origin x="1452" y="84"/>
      </p:cViewPr>
      <p:guideLst>
        <p:guide orient="horz" pos="2448"/>
        <p:guide orient="horz" pos="864"/>
        <p:guide orient="horz" pos="3888"/>
        <p:guide orient="horz" pos="3744"/>
        <p:guide orient="horz" pos="144"/>
        <p:guide pos="2880"/>
        <p:guide pos="5376"/>
        <p:guide pos="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0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eaLnBrk="1" hangingPunct="1">
              <a:lnSpc>
                <a:spcPct val="90000"/>
              </a:lnSpc>
              <a:spcBef>
                <a:spcPct val="20000"/>
              </a:spcBef>
              <a:buFont typeface="Arial" panose="020B0604020202020204" pitchFamily="34" charset="0"/>
              <a:buChar char="–"/>
              <a:defRPr sz="1200"/>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3177" tIns="46589" rIns="93177" bIns="46589" rtlCol="0"/>
          <a:lstStyle>
            <a:lvl1pPr algn="r" eaLnBrk="1" hangingPunct="1">
              <a:lnSpc>
                <a:spcPct val="90000"/>
              </a:lnSpc>
              <a:spcBef>
                <a:spcPct val="20000"/>
              </a:spcBef>
              <a:buFont typeface="Arial" panose="020B0604020202020204" pitchFamily="34" charset="0"/>
              <a:buChar char="–"/>
              <a:defRPr sz="1200"/>
            </a:lvl1pPr>
          </a:lstStyle>
          <a:p>
            <a:pPr>
              <a:defRPr/>
            </a:pPr>
            <a:fld id="{9B1E1EDD-B65C-4134-8BB1-A143A5AB524E}" type="datetimeFigureOut">
              <a:rPr lang="en-US"/>
              <a:pPr>
                <a:defRPr/>
              </a:pPr>
              <a:t>4/14/2016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3177" tIns="46589" rIns="93177" bIns="46589" rtlCol="0" anchor="b"/>
          <a:lstStyle>
            <a:lvl1pPr algn="l" eaLnBrk="1" hangingPunct="1">
              <a:lnSpc>
                <a:spcPct val="90000"/>
              </a:lnSpc>
              <a:spcBef>
                <a:spcPct val="20000"/>
              </a:spcBef>
              <a:buFont typeface="Arial" panose="020B0604020202020204" pitchFamily="34" charset="0"/>
              <a:buChar char="–"/>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3177" tIns="46589" rIns="93177" bIns="46589" rtlCol="0" anchor="b"/>
          <a:lstStyle>
            <a:lvl1pPr algn="r" eaLnBrk="1" hangingPunct="1">
              <a:lnSpc>
                <a:spcPct val="90000"/>
              </a:lnSpc>
              <a:spcBef>
                <a:spcPct val="20000"/>
              </a:spcBef>
              <a:buFont typeface="Arial" panose="020B0604020202020204" pitchFamily="34" charset="0"/>
              <a:buChar char="–"/>
              <a:defRPr sz="1200"/>
            </a:lvl1pPr>
          </a:lstStyle>
          <a:p>
            <a:pPr>
              <a:defRPr/>
            </a:pPr>
            <a:fld id="{FB0A74C6-0072-4FBF-8285-808646E4F013}" type="slidenum">
              <a:rPr lang="en-US"/>
              <a:pPr>
                <a:defRPr/>
              </a:pPr>
              <a:t>‹#›</a:t>
            </a:fld>
            <a:endParaRPr lang="en-US"/>
          </a:p>
        </p:txBody>
      </p:sp>
    </p:spTree>
    <p:extLst>
      <p:ext uri="{BB962C8B-B14F-4D97-AF65-F5344CB8AC3E}">
        <p14:creationId xmlns:p14="http://schemas.microsoft.com/office/powerpoint/2010/main" val="1575858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lnSpc>
                <a:spcPct val="90000"/>
              </a:lnSpc>
              <a:spcBef>
                <a:spcPct val="20000"/>
              </a:spcBef>
              <a:buFont typeface="Arial" pitchFamily="34" charset="0"/>
              <a:buChar char="–"/>
              <a:defRPr sz="1200">
                <a:latin typeface="Arial" pitchFamily="34" charset="0"/>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lnSpc>
                <a:spcPct val="90000"/>
              </a:lnSpc>
              <a:spcBef>
                <a:spcPct val="20000"/>
              </a:spcBef>
              <a:buFont typeface="Arial" panose="020B0604020202020204" pitchFamily="34" charset="0"/>
              <a:buChar char="–"/>
              <a:defRPr sz="1200"/>
            </a:lvl1pPr>
          </a:lstStyle>
          <a:p>
            <a:pPr>
              <a:defRPr/>
            </a:pPr>
            <a:fld id="{FEFD391B-D422-4807-A05F-BF7E6E349022}" type="datetime1">
              <a:rPr lang="en-US" altLang="en-US"/>
              <a:pPr>
                <a:defRPr/>
              </a:pPr>
              <a:t>4/14/2016</a:t>
            </a:fld>
            <a:endParaRPr lang="en-US" alt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hangingPunct="1">
              <a:lnSpc>
                <a:spcPct val="90000"/>
              </a:lnSpc>
              <a:spcBef>
                <a:spcPct val="20000"/>
              </a:spcBef>
              <a:buFont typeface="Arial" pitchFamily="34" charset="0"/>
              <a:buChar char="–"/>
              <a:defRPr sz="1200">
                <a:latin typeface="Arial"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lnSpc>
                <a:spcPct val="90000"/>
              </a:lnSpc>
              <a:spcBef>
                <a:spcPct val="20000"/>
              </a:spcBef>
              <a:buFont typeface="Arial" panose="020B0604020202020204" pitchFamily="34" charset="0"/>
              <a:buChar char="–"/>
              <a:defRPr sz="1200"/>
            </a:lvl1pPr>
          </a:lstStyle>
          <a:p>
            <a:pPr>
              <a:defRPr/>
            </a:pPr>
            <a:fld id="{B0D816F2-C688-44F3-8545-008DC3751570}" type="slidenum">
              <a:rPr lang="en-US" altLang="en-US"/>
              <a:pPr>
                <a:defRPr/>
              </a:pPr>
              <a:t>‹#›</a:t>
            </a:fld>
            <a:endParaRPr lang="en-US" altLang="en-US"/>
          </a:p>
        </p:txBody>
      </p:sp>
    </p:spTree>
    <p:extLst>
      <p:ext uri="{BB962C8B-B14F-4D97-AF65-F5344CB8AC3E}">
        <p14:creationId xmlns:p14="http://schemas.microsoft.com/office/powerpoint/2010/main" val="13798762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mn-lt"/>
        <a:ea typeface="ヒラギノ角ゴ Pro W3" charset="-128"/>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10404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07122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46825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D816F2-C688-44F3-8545-008DC3751570}" type="slidenum">
              <a:rPr lang="en-US" altLang="en-US" smtClean="0"/>
              <a:pPr>
                <a:defRPr/>
              </a:pPr>
              <a:t>12</a:t>
            </a:fld>
            <a:endParaRPr lang="en-US" altLang="en-US"/>
          </a:p>
        </p:txBody>
      </p:sp>
    </p:spTree>
    <p:extLst>
      <p:ext uri="{BB962C8B-B14F-4D97-AF65-F5344CB8AC3E}">
        <p14:creationId xmlns:p14="http://schemas.microsoft.com/office/powerpoint/2010/main" val="398524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155050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31323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23490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30B15972-69D6-4F11-9CBE-292350338296}" type="slidenum">
              <a:rPr lang="en-US" altLang="en-US" smtClean="0">
                <a:latin typeface="Arial" panose="020B0604020202020204" pitchFamily="34" charset="0"/>
              </a:rPr>
              <a:pPr>
                <a:spcBef>
                  <a:spcPct val="20000"/>
                </a:spcBef>
              </a:pPr>
              <a:t>16</a:t>
            </a:fld>
            <a:endParaRPr lang="en-US" altLang="en-US" smtClean="0">
              <a:latin typeface="Arial" panose="020B0604020202020204" pitchFamily="34" charset="0"/>
            </a:endParaRPr>
          </a:p>
        </p:txBody>
      </p:sp>
      <p:sp>
        <p:nvSpPr>
          <p:cNvPr id="46083"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9D78D98A-7C06-49E7-A0BB-D4E35DA27676}" type="slidenum">
              <a:rPr lang="en-US" altLang="en-US">
                <a:latin typeface="Times New Roman" panose="02020603050405020304" pitchFamily="18" charset="0"/>
              </a:rPr>
              <a:pPr algn="r">
                <a:spcBef>
                  <a:spcPct val="0"/>
                </a:spcBef>
              </a:pPr>
              <a:t>16</a:t>
            </a:fld>
            <a:endParaRPr lang="en-US" altLang="en-US">
              <a:latin typeface="Times New Roman" panose="02020603050405020304" pitchFamily="18" charset="0"/>
            </a:endParaRPr>
          </a:p>
        </p:txBody>
      </p:sp>
      <p:sp>
        <p:nvSpPr>
          <p:cNvPr id="4608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3039362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07647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47013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Tree>
    <p:extLst>
      <p:ext uri="{BB962C8B-B14F-4D97-AF65-F5344CB8AC3E}">
        <p14:creationId xmlns:p14="http://schemas.microsoft.com/office/powerpoint/2010/main" val="178061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6D8AF38F-33B7-4C8C-B366-50647A18D8A3}" type="slidenum">
              <a:rPr lang="en-US" altLang="en-US" smtClean="0">
                <a:latin typeface="Arial" panose="020B0604020202020204" pitchFamily="34" charset="0"/>
              </a:rPr>
              <a:pPr>
                <a:spcBef>
                  <a:spcPct val="20000"/>
                </a:spcBef>
              </a:pPr>
              <a:t>2</a:t>
            </a:fld>
            <a:endParaRPr lang="en-US" altLang="en-US" smtClean="0">
              <a:latin typeface="Arial" panose="020B0604020202020204" pitchFamily="34" charset="0"/>
            </a:endParaRPr>
          </a:p>
        </p:txBody>
      </p:sp>
      <p:sp>
        <p:nvSpPr>
          <p:cNvPr id="9219"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27CDBBFC-675F-4B2F-B1A2-112EFA3C9238}" type="slidenum">
              <a:rPr lang="en-US" altLang="en-US">
                <a:latin typeface="Times New Roman" panose="02020603050405020304" pitchFamily="18" charset="0"/>
              </a:rPr>
              <a:pPr algn="r">
                <a:spcBef>
                  <a:spcPct val="0"/>
                </a:spcBef>
              </a:pPr>
              <a:t>2</a:t>
            </a:fld>
            <a:endParaRPr lang="en-US" altLang="en-US">
              <a:latin typeface="Times New Roman" panose="02020603050405020304" pitchFamily="18" charset="0"/>
            </a:endParaRPr>
          </a:p>
        </p:txBody>
      </p:sp>
      <p:sp>
        <p:nvSpPr>
          <p:cNvPr id="92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735635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772671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87457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131241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30B15972-69D6-4F11-9CBE-292350338296}" type="slidenum">
              <a:rPr lang="en-US" altLang="en-US" smtClean="0">
                <a:latin typeface="Arial" panose="020B0604020202020204" pitchFamily="34" charset="0"/>
              </a:rPr>
              <a:pPr>
                <a:spcBef>
                  <a:spcPct val="20000"/>
                </a:spcBef>
              </a:pPr>
              <a:t>23</a:t>
            </a:fld>
            <a:endParaRPr lang="en-US" altLang="en-US" smtClean="0">
              <a:latin typeface="Arial" panose="020B0604020202020204" pitchFamily="34" charset="0"/>
            </a:endParaRPr>
          </a:p>
        </p:txBody>
      </p:sp>
      <p:sp>
        <p:nvSpPr>
          <p:cNvPr id="46083"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9D78D98A-7C06-49E7-A0BB-D4E35DA27676}" type="slidenum">
              <a:rPr lang="en-US" altLang="en-US">
                <a:latin typeface="Times New Roman" panose="02020603050405020304" pitchFamily="18" charset="0"/>
              </a:rPr>
              <a:pPr algn="r">
                <a:spcBef>
                  <a:spcPct val="0"/>
                </a:spcBef>
              </a:pPr>
              <a:t>23</a:t>
            </a:fld>
            <a:endParaRPr lang="en-US" altLang="en-US">
              <a:latin typeface="Times New Roman" panose="02020603050405020304" pitchFamily="18" charset="0"/>
            </a:endParaRPr>
          </a:p>
        </p:txBody>
      </p:sp>
      <p:sp>
        <p:nvSpPr>
          <p:cNvPr id="4608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1399387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029509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D816F2-C688-44F3-8545-008DC3751570}" type="slidenum">
              <a:rPr lang="en-US" altLang="en-US" smtClean="0"/>
              <a:pPr>
                <a:defRPr/>
              </a:pPr>
              <a:t>25</a:t>
            </a:fld>
            <a:endParaRPr lang="en-US" altLang="en-US"/>
          </a:p>
        </p:txBody>
      </p:sp>
    </p:spTree>
    <p:extLst>
      <p:ext uri="{BB962C8B-B14F-4D97-AF65-F5344CB8AC3E}">
        <p14:creationId xmlns:p14="http://schemas.microsoft.com/office/powerpoint/2010/main" val="2368227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182080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68399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D816F2-C688-44F3-8545-008DC3751570}" type="slidenum">
              <a:rPr lang="en-US" altLang="en-US" smtClean="0"/>
              <a:pPr>
                <a:defRPr/>
              </a:pPr>
              <a:t>28</a:t>
            </a:fld>
            <a:endParaRPr lang="en-US" altLang="en-US"/>
          </a:p>
        </p:txBody>
      </p:sp>
    </p:spTree>
    <p:extLst>
      <p:ext uri="{BB962C8B-B14F-4D97-AF65-F5344CB8AC3E}">
        <p14:creationId xmlns:p14="http://schemas.microsoft.com/office/powerpoint/2010/main" val="1157699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48356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Perhaps the simplest</a:t>
            </a:r>
            <a:r>
              <a:rPr lang="en-US" altLang="en-US" baseline="0" dirty="0" smtClean="0"/>
              <a:t> way to define disorder is to label behaviors and thoughts that are atypical, or rare, as sign of a disorder. Because if we define normality as what most </a:t>
            </a:r>
            <a:r>
              <a:rPr lang="en-US" altLang="en-US" baseline="0" dirty="0" err="1" smtClean="0"/>
              <a:t>ppl</a:t>
            </a:r>
            <a:r>
              <a:rPr lang="en-US" altLang="en-US" baseline="0" dirty="0" smtClean="0"/>
              <a:t> do, the criterion for ab becomes what </a:t>
            </a:r>
            <a:r>
              <a:rPr lang="en-US" altLang="en-US" baseline="0" dirty="0" err="1" smtClean="0"/>
              <a:t>ppl</a:t>
            </a:r>
            <a:r>
              <a:rPr lang="en-US" altLang="en-US" baseline="0" dirty="0" smtClean="0"/>
              <a:t> rarely do, which deviates from norms. But does statistical infrequency really indicate abnormality? No. Genius is rare, but not abnormal. Another example is that 4% American have red hair, but it’s not a disorder.</a:t>
            </a:r>
          </a:p>
          <a:p>
            <a:r>
              <a:rPr lang="en-US" altLang="en-US" baseline="0" dirty="0" smtClean="0"/>
              <a:t>Perhaps you may say that having a mental disorder means  you do things that are not appropriate, socially and culturally. However, violating cultural expectation is not a satisfactory means of identifying the presence of a psychological disorder. In most parts of the U.S., it’s a social norm or nice gesture to smile at strangers and return strangers’ smile. Not the case in Asia.</a:t>
            </a:r>
          </a:p>
          <a:p>
            <a:r>
              <a:rPr lang="en-US" altLang="en-US" baseline="0" dirty="0" smtClean="0"/>
              <a:t>Besides these two, another more influential conceptualization of mental disorder was proposed by </a:t>
            </a:r>
            <a:r>
              <a:rPr lang="en-US" altLang="en-US" baseline="0" dirty="0" err="1" smtClean="0"/>
              <a:t>wakefield</a:t>
            </a:r>
            <a:r>
              <a:rPr lang="en-US" altLang="en-US" baseline="0" dirty="0" smtClean="0"/>
              <a:t>, who defined disorder as a  harmful dysfunction. The dysfunction must lead to some </a:t>
            </a:r>
            <a:r>
              <a:rPr lang="en-US" altLang="en-US" baseline="0" dirty="0" err="1" smtClean="0"/>
              <a:t>neg</a:t>
            </a:r>
            <a:r>
              <a:rPr lang="en-US" altLang="en-US" baseline="0" dirty="0" smtClean="0"/>
              <a:t> consequences in order to be considered as abnormal. E.g., it’s normal to be sad for a while after something bad happened, but if the sadness is so intense that it interferes with your ability to come to school and go to work, it might be considered as abnormal. But dysfunction itself …</a:t>
            </a:r>
            <a:endParaRPr lang="en-US" altLang="en-US" dirty="0" smtClean="0"/>
          </a:p>
        </p:txBody>
      </p:sp>
    </p:spTree>
    <p:extLst>
      <p:ext uri="{BB962C8B-B14F-4D97-AF65-F5344CB8AC3E}">
        <p14:creationId xmlns:p14="http://schemas.microsoft.com/office/powerpoint/2010/main" val="1144003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30B15972-69D6-4F11-9CBE-292350338296}" type="slidenum">
              <a:rPr lang="en-US" altLang="en-US" smtClean="0">
                <a:latin typeface="Arial" panose="020B0604020202020204" pitchFamily="34" charset="0"/>
              </a:rPr>
              <a:pPr>
                <a:spcBef>
                  <a:spcPct val="20000"/>
                </a:spcBef>
              </a:pPr>
              <a:t>30</a:t>
            </a:fld>
            <a:endParaRPr lang="en-US" altLang="en-US" smtClean="0">
              <a:latin typeface="Arial" panose="020B0604020202020204" pitchFamily="34" charset="0"/>
            </a:endParaRPr>
          </a:p>
        </p:txBody>
      </p:sp>
      <p:sp>
        <p:nvSpPr>
          <p:cNvPr id="46083"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9D78D98A-7C06-49E7-A0BB-D4E35DA27676}" type="slidenum">
              <a:rPr lang="en-US" altLang="en-US">
                <a:latin typeface="Times New Roman" panose="02020603050405020304" pitchFamily="18" charset="0"/>
              </a:rPr>
              <a:pPr algn="r">
                <a:spcBef>
                  <a:spcPct val="0"/>
                </a:spcBef>
              </a:pPr>
              <a:t>30</a:t>
            </a:fld>
            <a:endParaRPr lang="en-US" altLang="en-US">
              <a:latin typeface="Times New Roman" panose="02020603050405020304" pitchFamily="18" charset="0"/>
            </a:endParaRPr>
          </a:p>
        </p:txBody>
      </p:sp>
      <p:sp>
        <p:nvSpPr>
          <p:cNvPr id="4608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1434411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622442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077618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30B15972-69D6-4F11-9CBE-292350338296}" type="slidenum">
              <a:rPr lang="en-US" altLang="en-US" smtClean="0">
                <a:latin typeface="Arial" panose="020B0604020202020204" pitchFamily="34" charset="0"/>
              </a:rPr>
              <a:pPr>
                <a:spcBef>
                  <a:spcPct val="20000"/>
                </a:spcBef>
              </a:pPr>
              <a:t>33</a:t>
            </a:fld>
            <a:endParaRPr lang="en-US" altLang="en-US" smtClean="0">
              <a:latin typeface="Arial" panose="020B0604020202020204" pitchFamily="34" charset="0"/>
            </a:endParaRPr>
          </a:p>
        </p:txBody>
      </p:sp>
      <p:sp>
        <p:nvSpPr>
          <p:cNvPr id="46083"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9D78D98A-7C06-49E7-A0BB-D4E35DA27676}" type="slidenum">
              <a:rPr lang="en-US" altLang="en-US">
                <a:latin typeface="Times New Roman" panose="02020603050405020304" pitchFamily="18" charset="0"/>
              </a:rPr>
              <a:pPr algn="r">
                <a:spcBef>
                  <a:spcPct val="0"/>
                </a:spcBef>
              </a:pPr>
              <a:t>33</a:t>
            </a:fld>
            <a:endParaRPr lang="en-US" altLang="en-US">
              <a:latin typeface="Times New Roman" panose="02020603050405020304" pitchFamily="18" charset="0"/>
            </a:endParaRPr>
          </a:p>
        </p:txBody>
      </p:sp>
      <p:sp>
        <p:nvSpPr>
          <p:cNvPr id="4608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21608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875083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407221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945006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D816F2-C688-44F3-8545-008DC3751570}" type="slidenum">
              <a:rPr lang="en-US" altLang="en-US" smtClean="0"/>
              <a:pPr>
                <a:defRPr/>
              </a:pPr>
              <a:t>37</a:t>
            </a:fld>
            <a:endParaRPr lang="en-US" altLang="en-US"/>
          </a:p>
        </p:txBody>
      </p:sp>
    </p:spTree>
    <p:extLst>
      <p:ext uri="{BB962C8B-B14F-4D97-AF65-F5344CB8AC3E}">
        <p14:creationId xmlns:p14="http://schemas.microsoft.com/office/powerpoint/2010/main" val="1219159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1312610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380914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A formal definition of a psychological</a:t>
            </a:r>
            <a:r>
              <a:rPr lang="en-US" altLang="en-US" baseline="0" dirty="0" smtClean="0"/>
              <a:t> disorder is introduced by APA. </a:t>
            </a:r>
          </a:p>
          <a:p>
            <a:pPr marL="228600" indent="-228600">
              <a:buAutoNum type="arabicPeriod"/>
            </a:pPr>
            <a:r>
              <a:rPr lang="en-US" altLang="en-US" baseline="0" dirty="0" smtClean="0"/>
              <a:t>A person must experience some thoughts and feelings and exhibit behaviors that are clearly disturbed. Others around this person would find these thoughts and behaviors very troubling. For example, washing  your hand 10 times per hour indicate a disturbance.</a:t>
            </a:r>
          </a:p>
          <a:p>
            <a:pPr marL="228600" indent="-228600">
              <a:buAutoNum type="arabicPeriod"/>
            </a:pPr>
            <a:r>
              <a:rPr lang="en-US" altLang="en-US" baseline="0" dirty="0" smtClean="0"/>
              <a:t>The disturbances reflect some kind of bio, </a:t>
            </a:r>
            <a:r>
              <a:rPr lang="en-US" altLang="en-US" baseline="0" dirty="0" err="1" smtClean="0"/>
              <a:t>psyc</a:t>
            </a:r>
            <a:r>
              <a:rPr lang="en-US" altLang="en-US" baseline="0" dirty="0" smtClean="0"/>
              <a:t>, and dev dysfunction. Disturbed patterns of thoughts and behaviors should reflect some flaw in this person’s internal biological, psychological, and developmental mechanism. For instance, hallucination suffered by schizophrenic patients could be a sign of brain dysfunction.</a:t>
            </a:r>
          </a:p>
          <a:p>
            <a:pPr marL="228600" indent="-228600">
              <a:buAutoNum type="arabicPeriod"/>
            </a:pPr>
            <a:r>
              <a:rPr lang="en-US" altLang="en-US" baseline="0" dirty="0" smtClean="0"/>
              <a:t>Being shy vs. social anxiety. Social anxiety: avoid all social situations, cannot attend school or apply for a job.</a:t>
            </a:r>
          </a:p>
          <a:p>
            <a:pPr marL="228600" indent="-228600">
              <a:buAutoNum type="arabicPeriod"/>
            </a:pPr>
            <a:r>
              <a:rPr lang="en-US" altLang="en-US" baseline="0" dirty="0" smtClean="0"/>
              <a:t>Great </a:t>
            </a:r>
            <a:r>
              <a:rPr lang="en-US" altLang="en-US" baseline="0" dirty="0" err="1" smtClean="0"/>
              <a:t>great</a:t>
            </a:r>
            <a:r>
              <a:rPr lang="en-US" altLang="en-US" baseline="0" dirty="0" smtClean="0"/>
              <a:t> sorrow, crying in the middle of the class, which is considered to be disturbance by you. But if you learned that he/she just lost a close family member, you won’t consider it as a mental disorder.</a:t>
            </a:r>
            <a:endParaRPr lang="en-US" altLang="en-US" dirty="0" smtClean="0"/>
          </a:p>
        </p:txBody>
      </p:sp>
    </p:spTree>
    <p:extLst>
      <p:ext uri="{BB962C8B-B14F-4D97-AF65-F5344CB8AC3E}">
        <p14:creationId xmlns:p14="http://schemas.microsoft.com/office/powerpoint/2010/main" val="328339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FB8FD763-1E86-4C51-AE35-F09F87602B6F}" type="slidenum">
              <a:rPr lang="en-US" altLang="en-US" smtClean="0">
                <a:latin typeface="Arial" panose="020B0604020202020204" pitchFamily="34" charset="0"/>
              </a:rPr>
              <a:pPr>
                <a:spcBef>
                  <a:spcPct val="20000"/>
                </a:spcBef>
              </a:pPr>
              <a:t>5</a:t>
            </a:fld>
            <a:endParaRPr lang="en-US" altLang="en-US" smtClean="0">
              <a:latin typeface="Arial" panose="020B0604020202020204" pitchFamily="34" charset="0"/>
            </a:endParaRPr>
          </a:p>
        </p:txBody>
      </p:sp>
      <p:sp>
        <p:nvSpPr>
          <p:cNvPr id="33795"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E2C01EE9-6C42-4184-A848-A0499733D878}" type="slidenum">
              <a:rPr lang="en-US" altLang="en-US">
                <a:latin typeface="Times New Roman" panose="02020603050405020304" pitchFamily="18" charset="0"/>
              </a:rPr>
              <a:pPr algn="r">
                <a:spcBef>
                  <a:spcPct val="0"/>
                </a:spcBef>
              </a:pPr>
              <a:t>5</a:t>
            </a:fld>
            <a:endParaRPr lang="en-US" altLang="en-US">
              <a:latin typeface="Times New Roman" panose="02020603050405020304" pitchFamily="18" charset="0"/>
            </a:endParaRPr>
          </a:p>
        </p:txBody>
      </p:sp>
      <p:sp>
        <p:nvSpPr>
          <p:cNvPr id="3379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3840435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How do mental health</a:t>
            </a:r>
            <a:r>
              <a:rPr lang="en-US" altLang="en-US" baseline="0" dirty="0" smtClean="0"/>
              <a:t> professionals identify and diagnose mental disorders? Most in the US use the … published by APA. </a:t>
            </a:r>
            <a:endParaRPr lang="en-US" altLang="en-US" dirty="0" smtClean="0"/>
          </a:p>
        </p:txBody>
      </p:sp>
    </p:spTree>
    <p:extLst>
      <p:ext uri="{BB962C8B-B14F-4D97-AF65-F5344CB8AC3E}">
        <p14:creationId xmlns:p14="http://schemas.microsoft.com/office/powerpoint/2010/main" val="3482599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The DSM-5</a:t>
            </a:r>
            <a:r>
              <a:rPr lang="en-US" altLang="en-US" baseline="0" dirty="0" smtClean="0"/>
              <a:t> includes many categories of disorders, such as…</a:t>
            </a:r>
          </a:p>
          <a:p>
            <a:r>
              <a:rPr lang="en-US" altLang="en-US" baseline="0" dirty="0" smtClean="0"/>
              <a:t>Each disorder is described in detail, including an overview of the disorder, specific symptoms required for diagnosis, prevalence information, and risk factors. </a:t>
            </a:r>
            <a:endParaRPr lang="en-US" altLang="en-US" dirty="0" smtClean="0"/>
          </a:p>
        </p:txBody>
      </p:sp>
    </p:spTree>
    <p:extLst>
      <p:ext uri="{BB962C8B-B14F-4D97-AF65-F5344CB8AC3E}">
        <p14:creationId xmlns:p14="http://schemas.microsoft.com/office/powerpoint/2010/main" val="3807587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extLst>
      <p:ext uri="{BB962C8B-B14F-4D97-AF65-F5344CB8AC3E}">
        <p14:creationId xmlns:p14="http://schemas.microsoft.com/office/powerpoint/2010/main" val="218960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ヒラギノ角ゴ Pro W3" charset="-128"/>
              </a:defRPr>
            </a:lvl1pPr>
            <a:lvl2pPr marL="755650" indent="-290513">
              <a:spcBef>
                <a:spcPct val="30000"/>
              </a:spcBef>
              <a:defRPr sz="1200">
                <a:solidFill>
                  <a:schemeClr val="tx1"/>
                </a:solidFill>
                <a:latin typeface="Calibri" panose="020F0502020204030204" pitchFamily="34" charset="0"/>
                <a:ea typeface="ヒラギノ角ゴ Pro W3" charset="-128"/>
              </a:defRPr>
            </a:lvl2pPr>
            <a:lvl3pPr marL="1163638" indent="-231775">
              <a:spcBef>
                <a:spcPct val="30000"/>
              </a:spcBef>
              <a:defRPr sz="1200">
                <a:solidFill>
                  <a:schemeClr val="tx1"/>
                </a:solidFill>
                <a:latin typeface="Calibri" panose="020F0502020204030204" pitchFamily="34" charset="0"/>
                <a:ea typeface="ヒラギノ角ゴ Pro W3" charset="-128"/>
              </a:defRPr>
            </a:lvl3pPr>
            <a:lvl4pPr marL="1630363" indent="-231775">
              <a:spcBef>
                <a:spcPct val="30000"/>
              </a:spcBef>
              <a:defRPr sz="1200">
                <a:solidFill>
                  <a:schemeClr val="tx1"/>
                </a:solidFill>
                <a:latin typeface="Calibri" panose="020F0502020204030204" pitchFamily="34" charset="0"/>
                <a:ea typeface="ヒラギノ角ゴ Pro W3" charset="-128"/>
              </a:defRPr>
            </a:lvl4pPr>
            <a:lvl5pPr marL="2095500" indent="-231775">
              <a:spcBef>
                <a:spcPct val="30000"/>
              </a:spcBef>
              <a:defRPr sz="1200">
                <a:solidFill>
                  <a:schemeClr val="tx1"/>
                </a:solidFill>
                <a:latin typeface="Calibri" panose="020F0502020204030204" pitchFamily="34" charset="0"/>
                <a:ea typeface="ヒラギノ角ゴ Pro W3" charset="-128"/>
              </a:defRPr>
            </a:lvl5pPr>
            <a:lvl6pPr marL="25527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30099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671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924300" indent="-231775"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spcBef>
                <a:spcPct val="20000"/>
              </a:spcBef>
            </a:pPr>
            <a:fld id="{82AF2B0B-EC4A-4942-97CD-7C979FEF9CC4}" type="slidenum">
              <a:rPr lang="en-US" altLang="en-US" smtClean="0">
                <a:latin typeface="Arial" panose="020B0604020202020204" pitchFamily="34" charset="0"/>
              </a:rPr>
              <a:pPr>
                <a:spcBef>
                  <a:spcPct val="20000"/>
                </a:spcBef>
              </a:pPr>
              <a:t>9</a:t>
            </a:fld>
            <a:endParaRPr lang="en-US" altLang="en-US" smtClean="0">
              <a:latin typeface="Arial" panose="020B0604020202020204" pitchFamily="34" charset="0"/>
            </a:endParaRPr>
          </a:p>
        </p:txBody>
      </p:sp>
      <p:sp>
        <p:nvSpPr>
          <p:cNvPr id="15363"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a:spcBef>
                <a:spcPct val="30000"/>
              </a:spcBef>
              <a:defRPr sz="1200">
                <a:solidFill>
                  <a:schemeClr val="tx1"/>
                </a:solidFill>
                <a:latin typeface="Calibri" panose="020F0502020204030204" pitchFamily="34" charset="0"/>
                <a:ea typeface="ヒラギノ角ゴ Pro W3" charset="-128"/>
              </a:defRPr>
            </a:lvl1pPr>
            <a:lvl2pPr marL="742950" indent="-285750">
              <a:spcBef>
                <a:spcPct val="30000"/>
              </a:spcBef>
              <a:defRPr sz="1200">
                <a:solidFill>
                  <a:schemeClr val="tx1"/>
                </a:solidFill>
                <a:latin typeface="Calibri" panose="020F0502020204030204" pitchFamily="34" charset="0"/>
                <a:ea typeface="ヒラギノ角ゴ Pro W3" charset="-128"/>
              </a:defRPr>
            </a:lvl2pPr>
            <a:lvl3pPr marL="1143000" indent="-228600">
              <a:spcBef>
                <a:spcPct val="30000"/>
              </a:spcBef>
              <a:defRPr sz="1200">
                <a:solidFill>
                  <a:schemeClr val="tx1"/>
                </a:solidFill>
                <a:latin typeface="Calibri" panose="020F0502020204030204" pitchFamily="34" charset="0"/>
                <a:ea typeface="ヒラギノ角ゴ Pro W3" charset="-128"/>
              </a:defRPr>
            </a:lvl3pPr>
            <a:lvl4pPr marL="1600200" indent="-228600">
              <a:spcBef>
                <a:spcPct val="30000"/>
              </a:spcBef>
              <a:defRPr sz="1200">
                <a:solidFill>
                  <a:schemeClr val="tx1"/>
                </a:solidFill>
                <a:latin typeface="Calibri" panose="020F0502020204030204" pitchFamily="34" charset="0"/>
                <a:ea typeface="ヒラギノ角ゴ Pro W3" charset="-128"/>
              </a:defRPr>
            </a:lvl4pPr>
            <a:lvl5pPr marL="2057400" indent="-228600">
              <a:spcBef>
                <a:spcPct val="30000"/>
              </a:spcBef>
              <a:defRPr sz="1200">
                <a:solidFill>
                  <a:schemeClr val="tx1"/>
                </a:solidFill>
                <a:latin typeface="Calibri" panose="020F050202020403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ヒラギノ角ゴ Pro W3" charset="-128"/>
              </a:defRPr>
            </a:lvl9pPr>
          </a:lstStyle>
          <a:p>
            <a:pPr algn="r">
              <a:spcBef>
                <a:spcPct val="0"/>
              </a:spcBef>
            </a:pPr>
            <a:fld id="{19968C93-38AD-4B2C-A6D1-57F154976261}" type="slidenum">
              <a:rPr lang="en-US" altLang="en-US">
                <a:latin typeface="Times New Roman" panose="02020603050405020304" pitchFamily="18" charset="0"/>
              </a:rPr>
              <a:pPr algn="r">
                <a:spcBef>
                  <a:spcPct val="0"/>
                </a:spcBef>
              </a:pPr>
              <a:t>9</a:t>
            </a:fld>
            <a:endParaRPr lang="en-US" altLang="en-US">
              <a:latin typeface="Times New Roman" panose="02020603050405020304" pitchFamily="18" charset="0"/>
            </a:endParaRPr>
          </a:p>
        </p:txBody>
      </p:sp>
      <p:sp>
        <p:nvSpPr>
          <p:cNvPr id="1536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3"/>
          <p:cNvSpPr>
            <a:spLocks noGrp="1" noChangeArrowheads="1"/>
          </p:cNvSpPr>
          <p:nvPr>
            <p:ph type="body" idx="1"/>
          </p:nvPr>
        </p:nvSpPr>
        <p:spPr bwMode="auto">
          <a:xfrm>
            <a:off x="935038" y="4416425"/>
            <a:ext cx="5140325"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81378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7604507"/>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956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5956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6579822"/>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76200"/>
            <a:ext cx="822642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62088"/>
            <a:ext cx="40386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62088"/>
            <a:ext cx="4038600" cy="4570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7578535"/>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305548865"/>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62088"/>
            <a:ext cx="4038600"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62088"/>
            <a:ext cx="4038600"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2163466"/>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46662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8759915"/>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24196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48773831"/>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20340545"/>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9930378"/>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8788" y="76200"/>
            <a:ext cx="8226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smtClean="0"/>
          </a:p>
        </p:txBody>
      </p:sp>
      <p:sp>
        <p:nvSpPr>
          <p:cNvPr id="1027" name="Rectangle 6"/>
          <p:cNvSpPr>
            <a:spLocks noGrp="1" noChangeArrowheads="1"/>
          </p:cNvSpPr>
          <p:nvPr>
            <p:ph type="body" idx="1"/>
          </p:nvPr>
        </p:nvSpPr>
        <p:spPr bwMode="auto">
          <a:xfrm>
            <a:off x="457200" y="1462088"/>
            <a:ext cx="8229600"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smtClean="0"/>
          </a:p>
        </p:txBody>
      </p:sp>
      <p:grpSp>
        <p:nvGrpSpPr>
          <p:cNvPr id="1028" name="Group 16"/>
          <p:cNvGrpSpPr>
            <a:grpSpLocks/>
          </p:cNvGrpSpPr>
          <p:nvPr userDrawn="1"/>
        </p:nvGrpSpPr>
        <p:grpSpPr bwMode="auto">
          <a:xfrm>
            <a:off x="0" y="6248400"/>
            <a:ext cx="9144000" cy="609600"/>
            <a:chOff x="0" y="6248400"/>
            <a:chExt cx="9144000" cy="609600"/>
          </a:xfrm>
        </p:grpSpPr>
        <p:sp>
          <p:nvSpPr>
            <p:cNvPr id="1030" name="Rectangle 7"/>
            <p:cNvSpPr>
              <a:spLocks noChangeArrowheads="1"/>
            </p:cNvSpPr>
            <p:nvPr userDrawn="1"/>
          </p:nvSpPr>
          <p:spPr bwMode="auto">
            <a:xfrm>
              <a:off x="0" y="6248400"/>
              <a:ext cx="1371600" cy="609600"/>
            </a:xfrm>
            <a:prstGeom prst="rect">
              <a:avLst/>
            </a:prstGeom>
            <a:solidFill>
              <a:srgbClr val="EBEDFC"/>
            </a:solidFill>
            <a:ln w="9525">
              <a:solidFill>
                <a:srgbClr val="EBEDFC">
                  <a:alpha val="54117"/>
                </a:srgbClr>
              </a:solidFill>
              <a:round/>
              <a:headEnd/>
              <a:tailEnd/>
            </a:ln>
          </p:spPr>
          <p:txBody>
            <a:bodyPr/>
            <a:lstStyle>
              <a:lvl1pPr eaLnBrk="0" hangingPunct="0">
                <a:defRPr sz="2400">
                  <a:solidFill>
                    <a:schemeClr val="tx1"/>
                  </a:solidFill>
                  <a:latin typeface="Arial" panose="020B0604020202020204" pitchFamily="34" charset="0"/>
                  <a:ea typeface="ヒラギノ角ゴ Pro W3" charset="-128"/>
                </a:defRPr>
              </a:lvl1pPr>
              <a:lvl2pPr marL="742950" indent="-285750" eaLnBrk="0" hangingPunct="0">
                <a:defRPr sz="2400">
                  <a:solidFill>
                    <a:schemeClr val="tx1"/>
                  </a:solidFill>
                  <a:latin typeface="Arial" panose="020B0604020202020204" pitchFamily="34" charset="0"/>
                  <a:ea typeface="ヒラギノ角ゴ Pro W3" charset="-128"/>
                </a:defRPr>
              </a:lvl2pPr>
              <a:lvl3pPr marL="1143000" indent="-228600" eaLnBrk="0" hangingPunct="0">
                <a:defRPr sz="2400">
                  <a:solidFill>
                    <a:schemeClr val="tx1"/>
                  </a:solidFill>
                  <a:latin typeface="Arial" panose="020B0604020202020204" pitchFamily="34" charset="0"/>
                  <a:ea typeface="ヒラギノ角ゴ Pro W3" charset="-128"/>
                </a:defRPr>
              </a:lvl3pPr>
              <a:lvl4pPr marL="1600200" indent="-228600" eaLnBrk="0" hangingPunct="0">
                <a:defRPr sz="2400">
                  <a:solidFill>
                    <a:schemeClr val="tx1"/>
                  </a:solidFill>
                  <a:latin typeface="Arial" panose="020B0604020202020204" pitchFamily="34" charset="0"/>
                  <a:ea typeface="ヒラギノ角ゴ Pro W3" charset="-128"/>
                </a:defRPr>
              </a:lvl4pPr>
              <a:lvl5pPr marL="2057400" indent="-228600" eaLnBrk="0" hangingPunct="0">
                <a:defRPr sz="2400">
                  <a:solidFill>
                    <a:schemeClr val="tx1"/>
                  </a:solidFill>
                  <a:latin typeface="Arial" panose="020B0604020202020204" pitchFamily="34" charset="0"/>
                  <a:ea typeface="ヒラギノ角ゴ Pro W3" charset="-128"/>
                </a:defRPr>
              </a:lvl5pPr>
              <a:lvl6pPr marL="25146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6pPr>
              <a:lvl7pPr marL="29718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7pPr>
              <a:lvl8pPr marL="34290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8pPr>
              <a:lvl9pPr marL="38862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9pPr>
            </a:lstStyle>
            <a:p>
              <a:pPr eaLnBrk="1" hangingPunct="1">
                <a:lnSpc>
                  <a:spcPct val="90000"/>
                </a:lnSpc>
                <a:spcBef>
                  <a:spcPct val="20000"/>
                </a:spcBef>
                <a:buFont typeface="Arial" panose="020B0604020202020204" pitchFamily="34" charset="0"/>
                <a:buChar char="–"/>
                <a:defRPr/>
              </a:pPr>
              <a:endParaRPr lang="en-US" altLang="en-US" sz="1200" smtClean="0">
                <a:solidFill>
                  <a:srgbClr val="EBEDFC"/>
                </a:solidFill>
              </a:endParaRPr>
            </a:p>
          </p:txBody>
        </p:sp>
        <p:sp>
          <p:nvSpPr>
            <p:cNvPr id="1031" name="Rectangle 8"/>
            <p:cNvSpPr>
              <a:spLocks noChangeArrowheads="1"/>
            </p:cNvSpPr>
            <p:nvPr userDrawn="1"/>
          </p:nvSpPr>
          <p:spPr bwMode="auto">
            <a:xfrm>
              <a:off x="1295400" y="6308725"/>
              <a:ext cx="7848600" cy="549275"/>
            </a:xfrm>
            <a:prstGeom prst="rect">
              <a:avLst/>
            </a:prstGeom>
            <a:solidFill>
              <a:srgbClr val="EBEDFC"/>
            </a:solidFill>
            <a:ln w="9525">
              <a:solidFill>
                <a:srgbClr val="EBEDFC">
                  <a:alpha val="54117"/>
                </a:srgbClr>
              </a:solidFill>
              <a:round/>
              <a:headEnd/>
              <a:tailEnd/>
            </a:ln>
          </p:spPr>
          <p:txBody>
            <a:bodyPr/>
            <a:lstStyle>
              <a:lvl1pPr eaLnBrk="0" hangingPunct="0">
                <a:defRPr sz="2400">
                  <a:solidFill>
                    <a:schemeClr val="tx1"/>
                  </a:solidFill>
                  <a:latin typeface="Arial" panose="020B0604020202020204" pitchFamily="34" charset="0"/>
                  <a:ea typeface="ヒラギノ角ゴ Pro W3" charset="-128"/>
                </a:defRPr>
              </a:lvl1pPr>
              <a:lvl2pPr marL="742950" indent="-285750" eaLnBrk="0" hangingPunct="0">
                <a:defRPr sz="2400">
                  <a:solidFill>
                    <a:schemeClr val="tx1"/>
                  </a:solidFill>
                  <a:latin typeface="Arial" panose="020B0604020202020204" pitchFamily="34" charset="0"/>
                  <a:ea typeface="ヒラギノ角ゴ Pro W3" charset="-128"/>
                </a:defRPr>
              </a:lvl2pPr>
              <a:lvl3pPr marL="1143000" indent="-228600" eaLnBrk="0" hangingPunct="0">
                <a:defRPr sz="2400">
                  <a:solidFill>
                    <a:schemeClr val="tx1"/>
                  </a:solidFill>
                  <a:latin typeface="Arial" panose="020B0604020202020204" pitchFamily="34" charset="0"/>
                  <a:ea typeface="ヒラギノ角ゴ Pro W3" charset="-128"/>
                </a:defRPr>
              </a:lvl3pPr>
              <a:lvl4pPr marL="1600200" indent="-228600" eaLnBrk="0" hangingPunct="0">
                <a:defRPr sz="2400">
                  <a:solidFill>
                    <a:schemeClr val="tx1"/>
                  </a:solidFill>
                  <a:latin typeface="Arial" panose="020B0604020202020204" pitchFamily="34" charset="0"/>
                  <a:ea typeface="ヒラギノ角ゴ Pro W3" charset="-128"/>
                </a:defRPr>
              </a:lvl4pPr>
              <a:lvl5pPr marL="2057400" indent="-228600" eaLnBrk="0" hangingPunct="0">
                <a:defRPr sz="2400">
                  <a:solidFill>
                    <a:schemeClr val="tx1"/>
                  </a:solidFill>
                  <a:latin typeface="Arial" panose="020B0604020202020204" pitchFamily="34" charset="0"/>
                  <a:ea typeface="ヒラギノ角ゴ Pro W3" charset="-128"/>
                </a:defRPr>
              </a:lvl5pPr>
              <a:lvl6pPr marL="25146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6pPr>
              <a:lvl7pPr marL="29718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7pPr>
              <a:lvl8pPr marL="34290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8pPr>
              <a:lvl9pPr marL="38862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9pPr>
            </a:lstStyle>
            <a:p>
              <a:pPr eaLnBrk="1" hangingPunct="1">
                <a:lnSpc>
                  <a:spcPct val="90000"/>
                </a:lnSpc>
                <a:spcBef>
                  <a:spcPct val="20000"/>
                </a:spcBef>
                <a:buFont typeface="Arial" panose="020B0604020202020204" pitchFamily="34" charset="0"/>
                <a:buChar char="–"/>
                <a:defRPr/>
              </a:pPr>
              <a:endParaRPr lang="en-US" altLang="en-US" sz="1200" smtClean="0">
                <a:solidFill>
                  <a:srgbClr val="EBEDFC"/>
                </a:solidFill>
              </a:endParaRPr>
            </a:p>
          </p:txBody>
        </p:sp>
      </p:grpSp>
      <p:sp>
        <p:nvSpPr>
          <p:cNvPr id="10" name="Text Box 5"/>
          <p:cNvSpPr txBox="1">
            <a:spLocks noChangeArrowheads="1"/>
          </p:cNvSpPr>
          <p:nvPr userDrawn="1"/>
        </p:nvSpPr>
        <p:spPr bwMode="auto">
          <a:xfrm>
            <a:off x="8424863" y="6583363"/>
            <a:ext cx="712787" cy="276225"/>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ヒラギノ角ゴ Pro W3" charset="-128"/>
              </a:defRPr>
            </a:lvl1pPr>
            <a:lvl2pPr marL="742950" indent="-285750" eaLnBrk="0" hangingPunct="0">
              <a:defRPr sz="2400">
                <a:solidFill>
                  <a:schemeClr val="tx1"/>
                </a:solidFill>
                <a:latin typeface="Arial" panose="020B0604020202020204" pitchFamily="34" charset="0"/>
                <a:ea typeface="ヒラギノ角ゴ Pro W3" charset="-128"/>
              </a:defRPr>
            </a:lvl2pPr>
            <a:lvl3pPr marL="1143000" indent="-228600" eaLnBrk="0" hangingPunct="0">
              <a:defRPr sz="2400">
                <a:solidFill>
                  <a:schemeClr val="tx1"/>
                </a:solidFill>
                <a:latin typeface="Arial" panose="020B0604020202020204" pitchFamily="34" charset="0"/>
                <a:ea typeface="ヒラギノ角ゴ Pro W3" charset="-128"/>
              </a:defRPr>
            </a:lvl3pPr>
            <a:lvl4pPr marL="1600200" indent="-228600" eaLnBrk="0" hangingPunct="0">
              <a:defRPr sz="2400">
                <a:solidFill>
                  <a:schemeClr val="tx1"/>
                </a:solidFill>
                <a:latin typeface="Arial" panose="020B0604020202020204" pitchFamily="34" charset="0"/>
                <a:ea typeface="ヒラギノ角ゴ Pro W3" charset="-128"/>
              </a:defRPr>
            </a:lvl4pPr>
            <a:lvl5pPr marL="2057400" indent="-228600" eaLnBrk="0" hangingPunct="0">
              <a:defRPr sz="2400">
                <a:solidFill>
                  <a:schemeClr val="tx1"/>
                </a:solidFill>
                <a:latin typeface="Arial" panose="020B0604020202020204" pitchFamily="34" charset="0"/>
                <a:ea typeface="ヒラギノ角ゴ Pro W3" charset="-128"/>
              </a:defRPr>
            </a:lvl5pPr>
            <a:lvl6pPr marL="25146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6pPr>
            <a:lvl7pPr marL="29718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7pPr>
            <a:lvl8pPr marL="34290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8pPr>
            <a:lvl9pPr marL="3886200" indent="-228600" eaLnBrk="0" fontAlgn="base" hangingPunct="0">
              <a:lnSpc>
                <a:spcPct val="90000"/>
              </a:lnSpc>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ヒラギノ角ゴ Pro W3" charset="-128"/>
              </a:defRPr>
            </a:lvl9pPr>
          </a:lstStyle>
          <a:p>
            <a:pPr eaLnBrk="1" hangingPunct="1">
              <a:spcBef>
                <a:spcPct val="20000"/>
              </a:spcBef>
              <a:buSzPct val="75000"/>
              <a:buFont typeface="Wingdings" panose="05000000000000000000" pitchFamily="2" charset="2"/>
              <a:buNone/>
              <a:defRPr/>
            </a:pPr>
            <a:r>
              <a:rPr lang="en-US" altLang="en-US" sz="1200" smtClean="0">
                <a:solidFill>
                  <a:srgbClr val="3173CD"/>
                </a:solidFill>
              </a:rPr>
              <a:t>15  | </a:t>
            </a:r>
            <a:fld id="{90937F52-D2F8-415F-9D5A-26FB326E98D9}" type="slidenum">
              <a:rPr lang="en-US" altLang="en-US" sz="1200" smtClean="0">
                <a:solidFill>
                  <a:srgbClr val="3173CD"/>
                </a:solidFill>
              </a:rPr>
              <a:pPr eaLnBrk="1" hangingPunct="1">
                <a:spcBef>
                  <a:spcPct val="20000"/>
                </a:spcBef>
                <a:buSzPct val="75000"/>
                <a:buFont typeface="Wingdings" panose="05000000000000000000" pitchFamily="2" charset="2"/>
                <a:buNone/>
                <a:defRPr/>
              </a:pPr>
              <a:t>‹#›</a:t>
            </a:fld>
            <a:endParaRPr lang="en-US" altLang="en-US" sz="1200" smtClean="0">
              <a:solidFill>
                <a:srgbClr val="3173CD"/>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wipe dir="r"/>
  </p:transition>
  <p:txStyles>
    <p:titleStyle>
      <a:lvl1pPr algn="ctr" rtl="0" eaLnBrk="1" fontAlgn="base" hangingPunct="1">
        <a:lnSpc>
          <a:spcPct val="90000"/>
        </a:lnSpc>
        <a:spcBef>
          <a:spcPct val="20000"/>
        </a:spcBef>
        <a:spcAft>
          <a:spcPct val="0"/>
        </a:spcAft>
        <a:defRPr sz="4000">
          <a:solidFill>
            <a:schemeClr val="tx1"/>
          </a:solidFill>
          <a:latin typeface="+mj-lt"/>
          <a:ea typeface="ヒラギノ角ゴ Pro W3" charset="-128"/>
          <a:cs typeface="ヒラギノ角ゴ Pro W3" charset="-128"/>
        </a:defRPr>
      </a:lvl1pPr>
      <a:lvl2pPr algn="ctr" rtl="0" eaLnBrk="1" fontAlgn="base" hangingPunct="1">
        <a:lnSpc>
          <a:spcPct val="90000"/>
        </a:lnSpc>
        <a:spcBef>
          <a:spcPct val="20000"/>
        </a:spcBef>
        <a:spcAft>
          <a:spcPct val="0"/>
        </a:spcAft>
        <a:defRPr sz="4000">
          <a:solidFill>
            <a:schemeClr val="tx1"/>
          </a:solidFill>
          <a:latin typeface="Arial" pitchFamily="34" charset="0"/>
          <a:ea typeface="ヒラギノ角ゴ Pro W3" charset="-128"/>
          <a:cs typeface="ヒラギノ角ゴ Pro W3" charset="-128"/>
        </a:defRPr>
      </a:lvl2pPr>
      <a:lvl3pPr algn="ctr" rtl="0" eaLnBrk="1" fontAlgn="base" hangingPunct="1">
        <a:lnSpc>
          <a:spcPct val="90000"/>
        </a:lnSpc>
        <a:spcBef>
          <a:spcPct val="20000"/>
        </a:spcBef>
        <a:spcAft>
          <a:spcPct val="0"/>
        </a:spcAft>
        <a:defRPr sz="4000">
          <a:solidFill>
            <a:schemeClr val="tx1"/>
          </a:solidFill>
          <a:latin typeface="Arial" pitchFamily="34" charset="0"/>
          <a:ea typeface="ヒラギノ角ゴ Pro W3" charset="-128"/>
          <a:cs typeface="ヒラギノ角ゴ Pro W3" charset="-128"/>
        </a:defRPr>
      </a:lvl3pPr>
      <a:lvl4pPr algn="ctr" rtl="0" eaLnBrk="1" fontAlgn="base" hangingPunct="1">
        <a:lnSpc>
          <a:spcPct val="90000"/>
        </a:lnSpc>
        <a:spcBef>
          <a:spcPct val="20000"/>
        </a:spcBef>
        <a:spcAft>
          <a:spcPct val="0"/>
        </a:spcAft>
        <a:defRPr sz="4000">
          <a:solidFill>
            <a:schemeClr val="tx1"/>
          </a:solidFill>
          <a:latin typeface="Arial" pitchFamily="34" charset="0"/>
          <a:ea typeface="ヒラギノ角ゴ Pro W3" charset="-128"/>
          <a:cs typeface="ヒラギノ角ゴ Pro W3" charset="-128"/>
        </a:defRPr>
      </a:lvl4pPr>
      <a:lvl5pPr algn="ctr" rtl="0" eaLnBrk="1" fontAlgn="base" hangingPunct="1">
        <a:lnSpc>
          <a:spcPct val="90000"/>
        </a:lnSpc>
        <a:spcBef>
          <a:spcPct val="20000"/>
        </a:spcBef>
        <a:spcAft>
          <a:spcPct val="0"/>
        </a:spcAft>
        <a:defRPr sz="4000">
          <a:solidFill>
            <a:schemeClr val="tx1"/>
          </a:solidFill>
          <a:latin typeface="Arial" pitchFamily="34" charset="0"/>
          <a:ea typeface="ヒラギノ角ゴ Pro W3" charset="-128"/>
          <a:cs typeface="ヒラギノ角ゴ Pro W3" charset="-128"/>
        </a:defRPr>
      </a:lvl5pPr>
      <a:lvl6pPr marL="457200" algn="ctr" rtl="0" eaLnBrk="1" fontAlgn="base" hangingPunct="1">
        <a:lnSpc>
          <a:spcPct val="90000"/>
        </a:lnSpc>
        <a:spcBef>
          <a:spcPct val="20000"/>
        </a:spcBef>
        <a:spcAft>
          <a:spcPct val="0"/>
        </a:spcAft>
        <a:defRPr sz="4000">
          <a:solidFill>
            <a:schemeClr val="tx1"/>
          </a:solidFill>
          <a:latin typeface="Arial" pitchFamily="34" charset="0"/>
        </a:defRPr>
      </a:lvl6pPr>
      <a:lvl7pPr marL="914400" algn="ctr" rtl="0" eaLnBrk="1" fontAlgn="base" hangingPunct="1">
        <a:lnSpc>
          <a:spcPct val="90000"/>
        </a:lnSpc>
        <a:spcBef>
          <a:spcPct val="20000"/>
        </a:spcBef>
        <a:spcAft>
          <a:spcPct val="0"/>
        </a:spcAft>
        <a:defRPr sz="4000">
          <a:solidFill>
            <a:schemeClr val="tx1"/>
          </a:solidFill>
          <a:latin typeface="Arial" pitchFamily="34" charset="0"/>
        </a:defRPr>
      </a:lvl7pPr>
      <a:lvl8pPr marL="1371600" algn="ctr" rtl="0" eaLnBrk="1" fontAlgn="base" hangingPunct="1">
        <a:lnSpc>
          <a:spcPct val="90000"/>
        </a:lnSpc>
        <a:spcBef>
          <a:spcPct val="20000"/>
        </a:spcBef>
        <a:spcAft>
          <a:spcPct val="0"/>
        </a:spcAft>
        <a:defRPr sz="4000">
          <a:solidFill>
            <a:schemeClr val="tx1"/>
          </a:solidFill>
          <a:latin typeface="Arial" pitchFamily="34" charset="0"/>
        </a:defRPr>
      </a:lvl8pPr>
      <a:lvl9pPr marL="1828800" algn="ctr" rtl="0" eaLnBrk="1" fontAlgn="base" hangingPunct="1">
        <a:lnSpc>
          <a:spcPct val="90000"/>
        </a:lnSpc>
        <a:spcBef>
          <a:spcPct val="20000"/>
        </a:spcBef>
        <a:spcAft>
          <a:spcPct val="0"/>
        </a:spcAft>
        <a:defRPr sz="4000">
          <a:solidFill>
            <a:schemeClr val="tx1"/>
          </a:solidFill>
          <a:latin typeface="Arial" pitchFamily="34" charset="0"/>
        </a:defRPr>
      </a:lvl9pPr>
    </p:titleStyle>
    <p:bodyStyle>
      <a:lvl1pPr marL="533400" indent="-533400" algn="l" rtl="0" eaLnBrk="1" fontAlgn="base" hangingPunct="1">
        <a:lnSpc>
          <a:spcPct val="90000"/>
        </a:lnSpc>
        <a:spcBef>
          <a:spcPct val="20000"/>
        </a:spcBef>
        <a:spcAft>
          <a:spcPct val="0"/>
        </a:spcAft>
        <a:buChar char="•"/>
        <a:defRPr sz="2800">
          <a:solidFill>
            <a:schemeClr val="tx1"/>
          </a:solidFill>
          <a:latin typeface="+mn-lt"/>
          <a:ea typeface="ヒラギノ角ゴ Pro W3" charset="-128"/>
          <a:cs typeface="ヒラギノ角ゴ Pro W3" charset="-128"/>
        </a:defRPr>
      </a:lvl1pPr>
      <a:lvl2pPr marL="914400" indent="-457200" algn="l" rtl="0" eaLnBrk="1" fontAlgn="base" hangingPunct="1">
        <a:lnSpc>
          <a:spcPct val="90000"/>
        </a:lnSpc>
        <a:spcBef>
          <a:spcPct val="20000"/>
        </a:spcBef>
        <a:spcAft>
          <a:spcPct val="0"/>
        </a:spcAft>
        <a:buFont typeface="Arial" panose="020B0604020202020204" pitchFamily="34" charset="0"/>
        <a:buChar char="–"/>
        <a:defRPr sz="2400">
          <a:solidFill>
            <a:schemeClr val="tx1"/>
          </a:solidFill>
          <a:latin typeface="+mn-lt"/>
          <a:ea typeface="ヒラギノ角ゴ Pro W3" charset="-128"/>
          <a:cs typeface="ヒラギノ角ゴ Pro W3" charset="0"/>
        </a:defRPr>
      </a:lvl2pPr>
      <a:lvl3pPr marL="1295400" indent="-381000" algn="l" rtl="0" eaLnBrk="1" fontAlgn="base" hangingPunct="1">
        <a:lnSpc>
          <a:spcPct val="90000"/>
        </a:lnSpc>
        <a:spcBef>
          <a:spcPct val="20000"/>
        </a:spcBef>
        <a:spcAft>
          <a:spcPct val="0"/>
        </a:spcAft>
        <a:buChar char="•"/>
        <a:defRPr sz="2000">
          <a:solidFill>
            <a:schemeClr val="tx1"/>
          </a:solidFill>
          <a:latin typeface="+mn-lt"/>
          <a:ea typeface="ヒラギノ角ゴ Pro W3" charset="-128"/>
          <a:cs typeface="ヒラギノ角ゴ Pro W3" charset="0"/>
        </a:defRPr>
      </a:lvl3pPr>
      <a:lvl4pPr marL="1714500" indent="-342900" algn="l" rtl="0" eaLnBrk="1" fontAlgn="base" hangingPunct="1">
        <a:lnSpc>
          <a:spcPct val="90000"/>
        </a:lnSpc>
        <a:spcBef>
          <a:spcPct val="20000"/>
        </a:spcBef>
        <a:spcAft>
          <a:spcPct val="0"/>
        </a:spcAft>
        <a:buChar char="–"/>
        <a:defRPr>
          <a:solidFill>
            <a:schemeClr val="tx1"/>
          </a:solidFill>
          <a:latin typeface="+mn-lt"/>
          <a:ea typeface="ヒラギノ角ゴ Pro W3" charset="-128"/>
          <a:cs typeface="ヒラギノ角ゴ Pro W3" charset="0"/>
        </a:defRPr>
      </a:lvl4pPr>
      <a:lvl5pPr marL="2133600" indent="-304800" algn="l" rtl="0" eaLnBrk="1" fontAlgn="base" hangingPunct="1">
        <a:lnSpc>
          <a:spcPct val="90000"/>
        </a:lnSpc>
        <a:spcBef>
          <a:spcPct val="20000"/>
        </a:spcBef>
        <a:spcAft>
          <a:spcPct val="0"/>
        </a:spcAft>
        <a:buChar char="»"/>
        <a:defRPr sz="1600">
          <a:solidFill>
            <a:schemeClr val="tx1"/>
          </a:solidFill>
          <a:latin typeface="+mn-lt"/>
          <a:ea typeface="ヒラギノ角ゴ Pro W3" charset="-128"/>
          <a:cs typeface="ヒラギノ角ゴ Pro W3" charset="0"/>
        </a:defRPr>
      </a:lvl5pPr>
      <a:lvl6pPr marL="2590800" indent="-304800" algn="l" rtl="0" eaLnBrk="1" fontAlgn="base" hangingPunct="1">
        <a:lnSpc>
          <a:spcPct val="90000"/>
        </a:lnSpc>
        <a:spcBef>
          <a:spcPct val="20000"/>
        </a:spcBef>
        <a:spcAft>
          <a:spcPct val="0"/>
        </a:spcAft>
        <a:buChar char="»"/>
        <a:defRPr sz="1600">
          <a:solidFill>
            <a:schemeClr val="tx1"/>
          </a:solidFill>
          <a:latin typeface="+mn-lt"/>
        </a:defRPr>
      </a:lvl6pPr>
      <a:lvl7pPr marL="3048000" indent="-304800" algn="l" rtl="0" eaLnBrk="1" fontAlgn="base" hangingPunct="1">
        <a:lnSpc>
          <a:spcPct val="90000"/>
        </a:lnSpc>
        <a:spcBef>
          <a:spcPct val="20000"/>
        </a:spcBef>
        <a:spcAft>
          <a:spcPct val="0"/>
        </a:spcAft>
        <a:buChar char="»"/>
        <a:defRPr sz="1600">
          <a:solidFill>
            <a:schemeClr val="tx1"/>
          </a:solidFill>
          <a:latin typeface="+mn-lt"/>
        </a:defRPr>
      </a:lvl7pPr>
      <a:lvl8pPr marL="3505200" indent="-304800" algn="l" rtl="0" eaLnBrk="1" fontAlgn="base" hangingPunct="1">
        <a:lnSpc>
          <a:spcPct val="90000"/>
        </a:lnSpc>
        <a:spcBef>
          <a:spcPct val="20000"/>
        </a:spcBef>
        <a:spcAft>
          <a:spcPct val="0"/>
        </a:spcAft>
        <a:buChar char="»"/>
        <a:defRPr sz="1600">
          <a:solidFill>
            <a:schemeClr val="tx1"/>
          </a:solidFill>
          <a:latin typeface="+mn-lt"/>
        </a:defRPr>
      </a:lvl8pPr>
      <a:lvl9pPr marL="3962400" indent="-304800" algn="l" rtl="0" eaLnBrk="1" fontAlgn="base" hangingPunct="1">
        <a:lnSpc>
          <a:spcPct val="90000"/>
        </a:lnSpc>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OMGUzXknoVQ"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uPlhgtQqA6c"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dSZNnz9SM4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iAuc2xAM7-8"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TSaxn0a1Cbk"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D7L-Er1b2Co"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yiZ3QVvh4s"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5105400" y="3505200"/>
            <a:ext cx="3048000" cy="968375"/>
          </a:xfrm>
          <a:prstGeom prst="rect">
            <a:avLst/>
          </a:prstGeom>
          <a:noFill/>
          <a:ln w="9525">
            <a:noFill/>
            <a:miter lim="800000"/>
            <a:headEnd/>
            <a:tailEnd/>
          </a:ln>
          <a:effectLst/>
        </p:spPr>
        <p:txBody>
          <a:bodyPr/>
          <a:lstStyle/>
          <a:p>
            <a:pPr algn="ctr" eaLnBrk="1" hangingPunct="1">
              <a:lnSpc>
                <a:spcPct val="90000"/>
              </a:lnSpc>
              <a:spcBef>
                <a:spcPct val="20000"/>
              </a:spcBef>
              <a:buFont typeface="Arial" charset="0"/>
              <a:buNone/>
              <a:defRPr/>
            </a:pPr>
            <a:r>
              <a:rPr lang="en-US" sz="2800" kern="0" dirty="0">
                <a:solidFill>
                  <a:srgbClr val="000000"/>
                </a:solidFill>
                <a:latin typeface="+mn-lt"/>
                <a:ea typeface="+mn-ea"/>
              </a:rPr>
              <a:t>Psychological Disorders</a:t>
            </a:r>
          </a:p>
        </p:txBody>
      </p:sp>
      <p:sp>
        <p:nvSpPr>
          <p:cNvPr id="6" name="Rectangle 2"/>
          <p:cNvSpPr txBox="1">
            <a:spLocks noChangeArrowheads="1"/>
          </p:cNvSpPr>
          <p:nvPr/>
        </p:nvSpPr>
        <p:spPr bwMode="auto">
          <a:xfrm>
            <a:off x="5100638" y="2781300"/>
            <a:ext cx="3057525" cy="641350"/>
          </a:xfrm>
          <a:prstGeom prst="rect">
            <a:avLst/>
          </a:prstGeom>
          <a:noFill/>
          <a:ln w="9525">
            <a:noFill/>
            <a:miter lim="800000"/>
            <a:headEnd/>
            <a:tailEnd/>
          </a:ln>
          <a:effectLst/>
        </p:spPr>
        <p:txBody>
          <a:bodyPr anchor="ctr"/>
          <a:lstStyle/>
          <a:p>
            <a:pPr algn="ctr" eaLnBrk="1" hangingPunct="1">
              <a:lnSpc>
                <a:spcPct val="90000"/>
              </a:lnSpc>
              <a:spcBef>
                <a:spcPct val="40000"/>
              </a:spcBef>
              <a:defRPr/>
            </a:pPr>
            <a:r>
              <a:rPr lang="en-US" sz="4000" b="1" kern="0">
                <a:latin typeface="+mj-lt"/>
                <a:ea typeface="+mj-ea"/>
                <a:cs typeface="+mj-cs"/>
              </a:rPr>
              <a:t>Chapter 15</a:t>
            </a:r>
            <a:endParaRPr lang="en-US" sz="4000" b="1" kern="0" dirty="0">
              <a:latin typeface="+mj-lt"/>
              <a:ea typeface="+mj-ea"/>
              <a:cs typeface="+mj-cs"/>
            </a:endParaRPr>
          </a:p>
        </p:txBody>
      </p:sp>
      <p:pic>
        <p:nvPicPr>
          <p:cNvPr id="4100" name="Picture 10" descr="15CO"/>
          <p:cNvPicPr>
            <a:picLocks noChangeAspect="1" noChangeArrowheads="1"/>
          </p:cNvPicPr>
          <p:nvPr/>
        </p:nvPicPr>
        <p:blipFill>
          <a:blip r:embed="rId3">
            <a:extLst>
              <a:ext uri="{28A0092B-C50C-407E-A947-70E740481C1C}">
                <a14:useLocalDpi xmlns:a14="http://schemas.microsoft.com/office/drawing/2010/main" val="0"/>
              </a:ext>
            </a:extLst>
          </a:blip>
          <a:srcRect l="15486" r="28453"/>
          <a:stretch>
            <a:fillRect/>
          </a:stretch>
        </p:blipFill>
        <p:spPr bwMode="auto">
          <a:xfrm>
            <a:off x="609600" y="990600"/>
            <a:ext cx="41275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Rectangle 1"/>
          <p:cNvSpPr>
            <a:spLocks noChangeArrowheads="1"/>
          </p:cNvSpPr>
          <p:nvPr/>
        </p:nvSpPr>
        <p:spPr bwMode="auto">
          <a:xfrm>
            <a:off x="8153400" y="6324600"/>
            <a:ext cx="990600" cy="533400"/>
          </a:xfrm>
          <a:prstGeom prst="rect">
            <a:avLst/>
          </a:prstGeom>
          <a:solidFill>
            <a:srgbClr val="E5E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marL="338138" indent="-338138">
              <a:lnSpc>
                <a:spcPct val="90000"/>
              </a:lnSpc>
              <a:spcBef>
                <a:spcPct val="20000"/>
              </a:spcBef>
              <a:buChar char="•"/>
              <a:defRPr sz="2800">
                <a:solidFill>
                  <a:schemeClr val="tx1"/>
                </a:solidFill>
                <a:latin typeface="Arial" panose="020B0604020202020204" pitchFamily="34" charset="0"/>
                <a:ea typeface="ヒラギノ角ゴ Pro W3" charset="-128"/>
              </a:defRPr>
            </a:lvl1pPr>
            <a:lvl2pPr marL="742950" indent="-285750">
              <a:lnSpc>
                <a:spcPct val="90000"/>
              </a:lnSpc>
              <a:spcBef>
                <a:spcPct val="20000"/>
              </a:spcBef>
              <a:buFont typeface="Arial" panose="020B0604020202020204" pitchFamily="34" charset="0"/>
              <a:buChar char="–"/>
              <a:defRPr sz="2400">
                <a:solidFill>
                  <a:schemeClr val="tx1"/>
                </a:solidFill>
                <a:latin typeface="Arial" panose="020B0604020202020204" pitchFamily="34" charset="0"/>
                <a:ea typeface="ヒラギノ角ゴ Pro W3" charset="-128"/>
              </a:defRPr>
            </a:lvl2pPr>
            <a:lvl3pPr marL="1143000" indent="-228600">
              <a:lnSpc>
                <a:spcPct val="90000"/>
              </a:lnSpc>
              <a:spcBef>
                <a:spcPct val="20000"/>
              </a:spcBef>
              <a:buChar char="•"/>
              <a:defRPr sz="2000">
                <a:solidFill>
                  <a:schemeClr val="tx1"/>
                </a:solidFill>
                <a:latin typeface="Arial" panose="020B0604020202020204" pitchFamily="34" charset="0"/>
                <a:ea typeface="ヒラギノ角ゴ Pro W3" charset="-128"/>
              </a:defRPr>
            </a:lvl3pPr>
            <a:lvl4pPr marL="1600200" indent="-228600">
              <a:lnSpc>
                <a:spcPct val="90000"/>
              </a:lnSpc>
              <a:spcBef>
                <a:spcPct val="20000"/>
              </a:spcBef>
              <a:buChar char="–"/>
              <a:defRPr>
                <a:solidFill>
                  <a:schemeClr val="tx1"/>
                </a:solidFill>
                <a:latin typeface="Arial" panose="020B0604020202020204" pitchFamily="34" charset="0"/>
                <a:ea typeface="ヒラギノ角ゴ Pro W3" charset="-128"/>
              </a:defRPr>
            </a:lvl4pPr>
            <a:lvl5pPr marL="2057400" indent="-228600">
              <a:lnSpc>
                <a:spcPct val="90000"/>
              </a:lnSpc>
              <a:spcBef>
                <a:spcPct val="20000"/>
              </a:spcBef>
              <a:buChar char="»"/>
              <a:defRPr sz="1600">
                <a:solidFill>
                  <a:schemeClr val="tx1"/>
                </a:solidFill>
                <a:latin typeface="Arial" panose="020B0604020202020204" pitchFamily="34" charset="0"/>
                <a:ea typeface="ヒラギノ角ゴ Pro W3" charset="-128"/>
              </a:defRPr>
            </a:lvl5pPr>
            <a:lvl6pPr marL="25146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6pPr>
            <a:lvl7pPr marL="29718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7pPr>
            <a:lvl8pPr marL="34290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8pPr>
            <a:lvl9pPr marL="38862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9pPr>
          </a:lstStyle>
          <a:p>
            <a:pPr eaLnBrk="1" hangingPunct="1">
              <a:buFont typeface="Arial" panose="020B0604020202020204" pitchFamily="34" charset="0"/>
              <a:buChar char="–"/>
            </a:pPr>
            <a:endParaRPr lang="en-US" altLang="en-US" sz="2400"/>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3600" dirty="0" smtClean="0"/>
              <a:t>Supernatural Perspectives</a:t>
            </a:r>
          </a:p>
        </p:txBody>
      </p:sp>
      <p:pic>
        <p:nvPicPr>
          <p:cNvPr id="2" name="Picture 1"/>
          <p:cNvPicPr>
            <a:picLocks noChangeAspect="1"/>
          </p:cNvPicPr>
          <p:nvPr/>
        </p:nvPicPr>
        <p:blipFill>
          <a:blip r:embed="rId3"/>
          <a:stretch>
            <a:fillRect/>
          </a:stretch>
        </p:blipFill>
        <p:spPr>
          <a:xfrm>
            <a:off x="304800" y="1119690"/>
            <a:ext cx="4029805" cy="5255207"/>
          </a:xfrm>
          <a:prstGeom prst="rect">
            <a:avLst/>
          </a:prstGeom>
        </p:spPr>
      </p:pic>
      <p:pic>
        <p:nvPicPr>
          <p:cNvPr id="3" name="Picture 2"/>
          <p:cNvPicPr>
            <a:picLocks noChangeAspect="1"/>
          </p:cNvPicPr>
          <p:nvPr/>
        </p:nvPicPr>
        <p:blipFill>
          <a:blip r:embed="rId4"/>
          <a:stretch>
            <a:fillRect/>
          </a:stretch>
        </p:blipFill>
        <p:spPr>
          <a:xfrm>
            <a:off x="4370064" y="1371600"/>
            <a:ext cx="3950550" cy="5273497"/>
          </a:xfrm>
          <a:prstGeom prst="rect">
            <a:avLst/>
          </a:prstGeom>
        </p:spPr>
      </p:pic>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z="3600" dirty="0" smtClean="0"/>
              <a:t>The Biological Perspective</a:t>
            </a:r>
          </a:p>
        </p:txBody>
      </p:sp>
      <p:sp>
        <p:nvSpPr>
          <p:cNvPr id="18435" name="Rectangle 3"/>
          <p:cNvSpPr>
            <a:spLocks noGrp="1" noChangeArrowheads="1"/>
          </p:cNvSpPr>
          <p:nvPr>
            <p:ph type="body" idx="1"/>
          </p:nvPr>
        </p:nvSpPr>
        <p:spPr/>
        <p:txBody>
          <a:bodyPr/>
          <a:lstStyle/>
          <a:p>
            <a:pPr eaLnBrk="1" hangingPunct="1"/>
            <a:r>
              <a:rPr lang="en-US" altLang="en-US" dirty="0" smtClean="0"/>
              <a:t>Disorders stem primarily from an underlying illness that can be diagnosed, treated, and cured </a:t>
            </a:r>
          </a:p>
          <a:p>
            <a:pPr eaLnBrk="1" hangingPunct="1"/>
            <a:endParaRPr lang="en-US" altLang="en-US" dirty="0" smtClean="0"/>
          </a:p>
          <a:p>
            <a:pPr eaLnBrk="1" hangingPunct="1"/>
            <a:r>
              <a:rPr lang="en-US" altLang="en-US" dirty="0" smtClean="0"/>
              <a:t>Biological factors cause mental illness</a:t>
            </a:r>
          </a:p>
          <a:p>
            <a:pPr marL="742950" lvl="1" indent="-285750" eaLnBrk="1" hangingPunct="1"/>
            <a:r>
              <a:rPr lang="en-US" altLang="en-US" dirty="0" smtClean="0"/>
              <a:t>Physical illnesses</a:t>
            </a:r>
          </a:p>
          <a:p>
            <a:pPr marL="742950" lvl="1" indent="-285750" eaLnBrk="1" hangingPunct="1"/>
            <a:r>
              <a:rPr lang="en-US" altLang="en-US" dirty="0" smtClean="0"/>
              <a:t>Disruptions or imbalances in bodily processes</a:t>
            </a:r>
          </a:p>
          <a:p>
            <a:pPr marL="742950" lvl="1" indent="-285750" eaLnBrk="1" hangingPunct="1"/>
            <a:r>
              <a:rPr lang="en-US" altLang="en-US" dirty="0" smtClean="0"/>
              <a:t>Genetic influences</a:t>
            </a:r>
          </a:p>
          <a:p>
            <a:pPr eaLnBrk="1" hangingPunct="1"/>
            <a:endParaRPr lang="en-US" altLang="en-US" dirty="0" smtClean="0"/>
          </a:p>
        </p:txBody>
      </p:sp>
    </p:spTree>
    <p:extLst>
      <p:ext uri="{BB962C8B-B14F-4D97-AF65-F5344CB8AC3E}">
        <p14:creationId xmlns:p14="http://schemas.microsoft.com/office/powerpoint/2010/main" val="3456250614"/>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066800"/>
            <a:ext cx="8599277" cy="3730903"/>
          </a:xfrm>
          <a:prstGeom prst="rect">
            <a:avLst/>
          </a:prstGeom>
        </p:spPr>
      </p:pic>
      <p:pic>
        <p:nvPicPr>
          <p:cNvPr id="5" name="Picture 4"/>
          <p:cNvPicPr>
            <a:picLocks noChangeAspect="1"/>
          </p:cNvPicPr>
          <p:nvPr/>
        </p:nvPicPr>
        <p:blipFill>
          <a:blip r:embed="rId4"/>
          <a:stretch>
            <a:fillRect/>
          </a:stretch>
        </p:blipFill>
        <p:spPr>
          <a:xfrm>
            <a:off x="749790" y="5029200"/>
            <a:ext cx="8096190" cy="1182727"/>
          </a:xfrm>
          <a:prstGeom prst="rect">
            <a:avLst/>
          </a:prstGeom>
        </p:spPr>
      </p:pic>
    </p:spTree>
    <p:extLst>
      <p:ext uri="{BB962C8B-B14F-4D97-AF65-F5344CB8AC3E}">
        <p14:creationId xmlns:p14="http://schemas.microsoft.com/office/powerpoint/2010/main" val="236352540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The Psychological Model</a:t>
            </a:r>
          </a:p>
        </p:txBody>
      </p:sp>
      <p:sp>
        <p:nvSpPr>
          <p:cNvPr id="20483" name="Rectangle 3"/>
          <p:cNvSpPr>
            <a:spLocks noGrp="1" noChangeArrowheads="1"/>
          </p:cNvSpPr>
          <p:nvPr>
            <p:ph type="body" idx="1"/>
          </p:nvPr>
        </p:nvSpPr>
        <p:spPr>
          <a:xfrm>
            <a:off x="457200" y="1462088"/>
            <a:ext cx="6400800" cy="4570412"/>
          </a:xfrm>
        </p:spPr>
        <p:txBody>
          <a:bodyPr/>
          <a:lstStyle/>
          <a:p>
            <a:r>
              <a:rPr lang="en-US" altLang="en-US" smtClean="0"/>
              <a:t>Emphasizes psychological factors:</a:t>
            </a:r>
          </a:p>
          <a:p>
            <a:pPr marL="742950" lvl="1" indent="-285750"/>
            <a:r>
              <a:rPr lang="en-US" altLang="en-US" smtClean="0"/>
              <a:t>Wants</a:t>
            </a:r>
          </a:p>
          <a:p>
            <a:pPr marL="742950" lvl="1" indent="-285750"/>
            <a:r>
              <a:rPr lang="en-US" altLang="en-US" smtClean="0"/>
              <a:t>Needs</a:t>
            </a:r>
          </a:p>
          <a:p>
            <a:pPr marL="742950" lvl="1" indent="-285750"/>
            <a:r>
              <a:rPr lang="en-US" altLang="en-US" smtClean="0"/>
              <a:t>Emotions</a:t>
            </a:r>
          </a:p>
          <a:p>
            <a:pPr marL="742950" lvl="1" indent="-285750"/>
            <a:r>
              <a:rPr lang="en-US" altLang="en-US" smtClean="0"/>
              <a:t>Learning experiences</a:t>
            </a:r>
          </a:p>
          <a:p>
            <a:pPr marL="742950" lvl="1" indent="-285750"/>
            <a:r>
              <a:rPr lang="en-US" altLang="en-US" smtClean="0"/>
              <a:t>Attachment history</a:t>
            </a:r>
          </a:p>
          <a:p>
            <a:pPr marL="742950" lvl="1" indent="-285750"/>
            <a:r>
              <a:rPr lang="en-US" altLang="en-US" smtClean="0"/>
              <a:t>World view</a:t>
            </a:r>
          </a:p>
        </p:txBody>
      </p:sp>
      <p:sp>
        <p:nvSpPr>
          <p:cNvPr id="20484" name="Text Box 7"/>
          <p:cNvSpPr txBox="1">
            <a:spLocks noChangeArrowheads="1"/>
          </p:cNvSpPr>
          <p:nvPr/>
        </p:nvSpPr>
        <p:spPr bwMode="auto">
          <a:xfrm>
            <a:off x="7010400" y="3657600"/>
            <a:ext cx="1331913"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ct val="20000"/>
              </a:spcBef>
              <a:buChar char="•"/>
              <a:defRPr sz="2800">
                <a:solidFill>
                  <a:schemeClr val="tx1"/>
                </a:solidFill>
                <a:latin typeface="Arial" panose="020B0604020202020204" pitchFamily="34" charset="0"/>
                <a:ea typeface="ヒラギノ角ゴ Pro W3" charset="-128"/>
              </a:defRPr>
            </a:lvl1pPr>
            <a:lvl2pPr marL="742950" indent="-285750">
              <a:lnSpc>
                <a:spcPct val="90000"/>
              </a:lnSpc>
              <a:spcBef>
                <a:spcPct val="20000"/>
              </a:spcBef>
              <a:buFont typeface="Arial" panose="020B0604020202020204" pitchFamily="34" charset="0"/>
              <a:buChar char="–"/>
              <a:defRPr sz="2400">
                <a:solidFill>
                  <a:schemeClr val="tx1"/>
                </a:solidFill>
                <a:latin typeface="Arial" panose="020B0604020202020204" pitchFamily="34" charset="0"/>
                <a:ea typeface="ヒラギノ角ゴ Pro W3" charset="-128"/>
              </a:defRPr>
            </a:lvl2pPr>
            <a:lvl3pPr marL="1143000" indent="-228600">
              <a:lnSpc>
                <a:spcPct val="90000"/>
              </a:lnSpc>
              <a:spcBef>
                <a:spcPct val="20000"/>
              </a:spcBef>
              <a:buChar char="•"/>
              <a:defRPr sz="2000">
                <a:solidFill>
                  <a:schemeClr val="tx1"/>
                </a:solidFill>
                <a:latin typeface="Arial" panose="020B0604020202020204" pitchFamily="34" charset="0"/>
                <a:ea typeface="ヒラギノ角ゴ Pro W3" charset="-128"/>
              </a:defRPr>
            </a:lvl3pPr>
            <a:lvl4pPr marL="1600200" indent="-228600">
              <a:lnSpc>
                <a:spcPct val="90000"/>
              </a:lnSpc>
              <a:spcBef>
                <a:spcPct val="20000"/>
              </a:spcBef>
              <a:buChar char="–"/>
              <a:defRPr>
                <a:solidFill>
                  <a:schemeClr val="tx1"/>
                </a:solidFill>
                <a:latin typeface="Arial" panose="020B0604020202020204" pitchFamily="34" charset="0"/>
                <a:ea typeface="ヒラギノ角ゴ Pro W3" charset="-128"/>
              </a:defRPr>
            </a:lvl4pPr>
            <a:lvl5pPr marL="2057400" indent="-228600">
              <a:lnSpc>
                <a:spcPct val="90000"/>
              </a:lnSpc>
              <a:spcBef>
                <a:spcPct val="20000"/>
              </a:spcBef>
              <a:buChar char="»"/>
              <a:defRPr sz="1600">
                <a:solidFill>
                  <a:schemeClr val="tx1"/>
                </a:solidFill>
                <a:latin typeface="Arial" panose="020B0604020202020204" pitchFamily="34" charset="0"/>
                <a:ea typeface="ヒラギノ角ゴ Pro W3" charset="-128"/>
              </a:defRPr>
            </a:lvl5pPr>
            <a:lvl6pPr marL="25146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6pPr>
            <a:lvl7pPr marL="29718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7pPr>
            <a:lvl8pPr marL="34290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8pPr>
            <a:lvl9pPr marL="3886200" indent="-228600" eaLnBrk="0" fontAlgn="base" hangingPunct="0">
              <a:lnSpc>
                <a:spcPct val="90000"/>
              </a:lnSpc>
              <a:spcBef>
                <a:spcPct val="20000"/>
              </a:spcBef>
              <a:spcAft>
                <a:spcPct val="0"/>
              </a:spcAft>
              <a:buChar char="»"/>
              <a:defRPr sz="1600">
                <a:solidFill>
                  <a:schemeClr val="tx1"/>
                </a:solidFill>
                <a:latin typeface="Arial" panose="020B0604020202020204" pitchFamily="34" charset="0"/>
                <a:ea typeface="ヒラギノ角ゴ Pro W3" charset="-128"/>
              </a:defRPr>
            </a:lvl9pPr>
          </a:lstStyle>
          <a:p>
            <a:pPr eaLnBrk="1" hangingPunct="1">
              <a:buFontTx/>
              <a:buNone/>
            </a:pPr>
            <a:r>
              <a:rPr lang="el-GR" altLang="en-US" sz="12500">
                <a:latin typeface="Lucida Grande" charset="0"/>
              </a:rPr>
              <a:t>Ψ</a:t>
            </a:r>
            <a:endParaRPr lang="el-GR" altLang="en-US" sz="12500">
              <a:latin typeface="Baskerville Old Face" panose="02020602080505020303" pitchFamily="18" charset="0"/>
            </a:endParaRP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mtClean="0"/>
              <a:t>The Sociocultural Perspective</a:t>
            </a:r>
          </a:p>
        </p:txBody>
      </p:sp>
      <p:sp>
        <p:nvSpPr>
          <p:cNvPr id="24579" name="Rectangle 3"/>
          <p:cNvSpPr>
            <a:spLocks noGrp="1" noChangeArrowheads="1"/>
          </p:cNvSpPr>
          <p:nvPr>
            <p:ph type="body" idx="1"/>
          </p:nvPr>
        </p:nvSpPr>
        <p:spPr/>
        <p:txBody>
          <a:bodyPr/>
          <a:lstStyle/>
          <a:p>
            <a:pPr eaLnBrk="1" hangingPunct="1">
              <a:lnSpc>
                <a:spcPct val="80000"/>
              </a:lnSpc>
            </a:pPr>
            <a:r>
              <a:rPr lang="en-US" altLang="en-US" smtClean="0"/>
              <a:t>Sociocultural factors include:</a:t>
            </a:r>
          </a:p>
          <a:p>
            <a:pPr marL="742950" lvl="1" indent="-285750" eaLnBrk="1" hangingPunct="1">
              <a:lnSpc>
                <a:spcPct val="80000"/>
              </a:lnSpc>
            </a:pPr>
            <a:r>
              <a:rPr lang="en-US" altLang="en-US" smtClean="0"/>
              <a:t>Gender, age, and marital status</a:t>
            </a:r>
          </a:p>
          <a:p>
            <a:pPr marL="742950" lvl="1" indent="-285750" eaLnBrk="1" hangingPunct="1">
              <a:lnSpc>
                <a:spcPct val="80000"/>
              </a:lnSpc>
            </a:pPr>
            <a:r>
              <a:rPr lang="en-US" altLang="en-US" smtClean="0"/>
              <a:t>Physical, social, and economic situations</a:t>
            </a:r>
          </a:p>
          <a:p>
            <a:pPr marL="742950" lvl="1" indent="-285750" eaLnBrk="1" hangingPunct="1">
              <a:lnSpc>
                <a:spcPct val="80000"/>
              </a:lnSpc>
            </a:pPr>
            <a:r>
              <a:rPr lang="en-US" altLang="en-US" smtClean="0"/>
              <a:t>Cultural values, traditions, and expectations</a:t>
            </a:r>
          </a:p>
          <a:p>
            <a:pPr eaLnBrk="1" hangingPunct="1">
              <a:lnSpc>
                <a:spcPct val="80000"/>
              </a:lnSpc>
            </a:pPr>
            <a:endParaRPr lang="en-US" altLang="en-US" smtClean="0"/>
          </a:p>
          <a:p>
            <a:pPr eaLnBrk="1" hangingPunct="1">
              <a:lnSpc>
                <a:spcPct val="80000"/>
              </a:lnSpc>
            </a:pPr>
            <a:r>
              <a:rPr lang="en-US" altLang="en-US" smtClean="0"/>
              <a:t>Sociocultural factors influence:</a:t>
            </a:r>
          </a:p>
          <a:p>
            <a:pPr marL="742950" lvl="1" indent="-285750" eaLnBrk="1" hangingPunct="1">
              <a:lnSpc>
                <a:spcPct val="80000"/>
              </a:lnSpc>
            </a:pPr>
            <a:r>
              <a:rPr lang="en-US" altLang="en-US" smtClean="0"/>
              <a:t>What is labeled abnormal</a:t>
            </a:r>
          </a:p>
          <a:p>
            <a:pPr marL="742950" lvl="1" indent="-285750" eaLnBrk="1" hangingPunct="1">
              <a:lnSpc>
                <a:spcPct val="80000"/>
              </a:lnSpc>
            </a:pPr>
            <a:r>
              <a:rPr lang="en-US" altLang="en-US" smtClean="0"/>
              <a:t>Who displays what kind of disorder</a:t>
            </a:r>
          </a:p>
          <a:p>
            <a:pPr marL="742950" lvl="1" indent="-285750" eaLnBrk="1" hangingPunct="1">
              <a:lnSpc>
                <a:spcPct val="80000"/>
              </a:lnSpc>
            </a:pPr>
            <a:r>
              <a:rPr lang="en-US" altLang="en-US" smtClean="0"/>
              <a:t>Likelihood of treatment</a:t>
            </a:r>
          </a:p>
          <a:p>
            <a:pPr marL="742950" lvl="1" indent="-285750" eaLnBrk="1" hangingPunct="1">
              <a:lnSpc>
                <a:spcPct val="80000"/>
              </a:lnSpc>
            </a:pPr>
            <a:r>
              <a:rPr lang="en-US" altLang="en-US" smtClean="0"/>
              <a:t>Overall prevalence of disorders</a:t>
            </a:r>
          </a:p>
          <a:p>
            <a:pPr marL="742950" lvl="1" indent="-285750" eaLnBrk="1" hangingPunct="1">
              <a:lnSpc>
                <a:spcPct val="80000"/>
              </a:lnSpc>
            </a:pPr>
            <a:r>
              <a:rPr lang="en-US" altLang="en-US" smtClean="0"/>
              <a:t>Form of abnormality</a:t>
            </a:r>
          </a:p>
          <a:p>
            <a:pPr marL="742950" lvl="1" indent="-285750" eaLnBrk="1" hangingPunct="1">
              <a:lnSpc>
                <a:spcPct val="80000"/>
              </a:lnSpc>
            </a:pPr>
            <a:endParaRPr lang="en-US" altLang="en-US" smtClean="0"/>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z="3600" dirty="0" smtClean="0"/>
              <a:t>The Diathesis-Stress Model:</a:t>
            </a:r>
            <a:br>
              <a:rPr lang="en-US" altLang="en-US" sz="3600" dirty="0" smtClean="0"/>
            </a:br>
            <a:r>
              <a:rPr lang="en-US" altLang="en-US" sz="3600" dirty="0" smtClean="0"/>
              <a:t>An Integrative Explanation</a:t>
            </a:r>
          </a:p>
        </p:txBody>
      </p:sp>
      <p:sp>
        <p:nvSpPr>
          <p:cNvPr id="28675" name="Rectangle 3"/>
          <p:cNvSpPr>
            <a:spLocks noGrp="1" noChangeArrowheads="1"/>
          </p:cNvSpPr>
          <p:nvPr>
            <p:ph type="body" idx="1"/>
          </p:nvPr>
        </p:nvSpPr>
        <p:spPr/>
        <p:txBody>
          <a:bodyPr/>
          <a:lstStyle/>
          <a:p>
            <a:r>
              <a:rPr lang="en-US" altLang="en-US" dirty="0" smtClean="0"/>
              <a:t>Biological, psychological, and sociocultural factors can predispose us toward a disorder</a:t>
            </a:r>
          </a:p>
          <a:p>
            <a:endParaRPr lang="en-US" altLang="en-US" dirty="0" smtClean="0"/>
          </a:p>
          <a:p>
            <a:r>
              <a:rPr lang="en-US" altLang="en-US" dirty="0" smtClean="0"/>
              <a:t>A certain amount of stress is needed to trigger that disorder </a:t>
            </a:r>
          </a:p>
          <a:p>
            <a:pPr lvl="1"/>
            <a:r>
              <a:rPr lang="en-US" altLang="en-US" dirty="0" smtClean="0"/>
              <a:t>If major stressors don</a:t>
            </a:r>
            <a:r>
              <a:rPr lang="ja-JP" altLang="en-US" dirty="0" smtClean="0"/>
              <a:t>’</a:t>
            </a:r>
            <a:r>
              <a:rPr lang="en-US" altLang="ja-JP" dirty="0" smtClean="0"/>
              <a:t>t occur—or if the person has adequate coping skills—symptoms may never appear, or may be relatively mild</a:t>
            </a:r>
            <a:endParaRPr lang="en-US" altLang="en-US" dirty="0" smtClean="0"/>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47700" y="1371600"/>
            <a:ext cx="7772400" cy="1470025"/>
          </a:xfrm>
        </p:spPr>
        <p:txBody>
          <a:bodyPr anchor="b"/>
          <a:lstStyle/>
          <a:p>
            <a:pPr eaLnBrk="1" hangingPunct="1">
              <a:defRPr/>
            </a:pPr>
            <a:r>
              <a:rPr lang="en-US" dirty="0" smtClean="0">
                <a:ea typeface="+mj-ea"/>
                <a:cs typeface="+mj-cs"/>
              </a:rPr>
              <a:t>Anxiety Disorders</a:t>
            </a:r>
          </a:p>
        </p:txBody>
      </p:sp>
      <p:sp>
        <p:nvSpPr>
          <p:cNvPr id="45059"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pPr>
            <a:r>
              <a:rPr lang="en-US" altLang="en-US" sz="3200" smtClean="0"/>
              <a:t>What is a phobia?</a:t>
            </a: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title" idx="4294967295"/>
          </p:nvPr>
        </p:nvSpPr>
        <p:spPr/>
        <p:txBody>
          <a:bodyPr/>
          <a:lstStyle/>
          <a:p>
            <a:pPr eaLnBrk="1" hangingPunct="1"/>
            <a:r>
              <a:rPr lang="en-US" altLang="en-US" dirty="0" smtClean="0"/>
              <a:t>Anxiety Disorders</a:t>
            </a:r>
          </a:p>
        </p:txBody>
      </p:sp>
      <p:sp>
        <p:nvSpPr>
          <p:cNvPr id="49155" name="Rectangle 4"/>
          <p:cNvSpPr>
            <a:spLocks noGrp="1" noChangeArrowheads="1"/>
          </p:cNvSpPr>
          <p:nvPr>
            <p:ph type="body" idx="4294967295"/>
          </p:nvPr>
        </p:nvSpPr>
        <p:spPr>
          <a:xfrm>
            <a:off x="304800" y="1219200"/>
            <a:ext cx="8305800" cy="5105400"/>
          </a:xfrm>
        </p:spPr>
        <p:txBody>
          <a:bodyPr/>
          <a:lstStyle/>
          <a:p>
            <a:pPr marL="347663" indent="-347663" eaLnBrk="1" hangingPunct="1"/>
            <a:r>
              <a:rPr lang="en-US" altLang="en-US" sz="2400" dirty="0" smtClean="0"/>
              <a:t>Characterized by excessive and persistent fear and anxiety, and by related disturbances in behavior.</a:t>
            </a:r>
            <a:endParaRPr lang="en-US" altLang="en-US" sz="2400" dirty="0"/>
          </a:p>
          <a:p>
            <a:pPr marL="347663" indent="-347663" eaLnBrk="1" hangingPunct="1"/>
            <a:r>
              <a:rPr lang="en-US" altLang="en-US" sz="2400" dirty="0" smtClean="0"/>
              <a:t>Are common: About 25-30% of the U.S. population meets the criteria for at least one anxiety disorder during their lifetime.</a:t>
            </a:r>
          </a:p>
        </p:txBody>
      </p:sp>
      <p:pic>
        <p:nvPicPr>
          <p:cNvPr id="2" name="Picture 1"/>
          <p:cNvPicPr>
            <a:picLocks noChangeAspect="1"/>
          </p:cNvPicPr>
          <p:nvPr/>
        </p:nvPicPr>
        <p:blipFill>
          <a:blip r:embed="rId3"/>
          <a:stretch>
            <a:fillRect/>
          </a:stretch>
        </p:blipFill>
        <p:spPr>
          <a:xfrm>
            <a:off x="2476500" y="3167015"/>
            <a:ext cx="4191000" cy="3143250"/>
          </a:xfrm>
          <a:prstGeom prst="rect">
            <a:avLst/>
          </a:prstGeom>
        </p:spPr>
      </p:pic>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dirty="0" smtClean="0"/>
              <a:t>Specific Phobias</a:t>
            </a:r>
          </a:p>
        </p:txBody>
      </p:sp>
      <p:sp>
        <p:nvSpPr>
          <p:cNvPr id="47107" name="Rectangle 3"/>
          <p:cNvSpPr>
            <a:spLocks noGrp="1" noChangeArrowheads="1"/>
          </p:cNvSpPr>
          <p:nvPr>
            <p:ph type="body" sz="half" idx="1"/>
          </p:nvPr>
        </p:nvSpPr>
        <p:spPr>
          <a:xfrm>
            <a:off x="457200" y="1462088"/>
            <a:ext cx="4191000" cy="4570412"/>
          </a:xfrm>
        </p:spPr>
        <p:txBody>
          <a:bodyPr/>
          <a:lstStyle/>
          <a:p>
            <a:pPr marL="347663" indent="-347663" eaLnBrk="1" hangingPunct="1"/>
            <a:r>
              <a:rPr lang="en-US" altLang="en-US" sz="2000" dirty="0" smtClean="0"/>
              <a:t>Acrophobia: </a:t>
            </a:r>
            <a:r>
              <a:rPr lang="en-US" altLang="en-US" sz="2000" i="1" dirty="0" smtClean="0"/>
              <a:t>Heights</a:t>
            </a:r>
          </a:p>
          <a:p>
            <a:pPr marL="347663" indent="-347663" eaLnBrk="1" hangingPunct="1"/>
            <a:r>
              <a:rPr lang="en-US" altLang="en-US" sz="2000" dirty="0" smtClean="0"/>
              <a:t>Claustrophobia: </a:t>
            </a:r>
            <a:r>
              <a:rPr lang="en-US" altLang="en-US" sz="2000" i="1" dirty="0" smtClean="0"/>
              <a:t>Enclosed spaces</a:t>
            </a:r>
          </a:p>
          <a:p>
            <a:pPr marL="347663" indent="-347663" eaLnBrk="1" hangingPunct="1"/>
            <a:r>
              <a:rPr lang="en-US" altLang="en-US" sz="2000" dirty="0" err="1" smtClean="0"/>
              <a:t>Hematophobia</a:t>
            </a:r>
            <a:r>
              <a:rPr lang="en-US" altLang="en-US" sz="2000" dirty="0" smtClean="0"/>
              <a:t>: </a:t>
            </a:r>
            <a:r>
              <a:rPr lang="en-US" altLang="en-US" sz="2000" i="1" dirty="0" smtClean="0"/>
              <a:t>Blood</a:t>
            </a:r>
          </a:p>
          <a:p>
            <a:pPr marL="347663" indent="-347663" eaLnBrk="1" hangingPunct="1"/>
            <a:r>
              <a:rPr lang="en-US" altLang="en-US" sz="2000" dirty="0" err="1" smtClean="0"/>
              <a:t>Gephyrophobia</a:t>
            </a:r>
            <a:r>
              <a:rPr lang="en-US" altLang="en-US" sz="2000" dirty="0" smtClean="0"/>
              <a:t>: </a:t>
            </a:r>
            <a:r>
              <a:rPr lang="en-US" altLang="en-US" sz="2000" i="1" dirty="0" smtClean="0"/>
              <a:t>Crossing a bridge</a:t>
            </a:r>
          </a:p>
          <a:p>
            <a:pPr marL="347663" indent="-347663" eaLnBrk="1" hangingPunct="1"/>
            <a:r>
              <a:rPr lang="en-US" altLang="en-US" sz="2000" dirty="0" err="1" smtClean="0"/>
              <a:t>Taphophobia</a:t>
            </a:r>
            <a:r>
              <a:rPr lang="en-US" altLang="en-US" sz="2000" i="1" dirty="0" smtClean="0"/>
              <a:t>: being buried alive</a:t>
            </a:r>
          </a:p>
          <a:p>
            <a:pPr marL="347663" indent="-347663" eaLnBrk="1" hangingPunct="1"/>
            <a:r>
              <a:rPr lang="en-US" altLang="en-US" sz="2000" dirty="0" err="1" smtClean="0"/>
              <a:t>Kenophobia</a:t>
            </a:r>
            <a:r>
              <a:rPr lang="en-US" altLang="en-US" sz="2000" dirty="0" smtClean="0"/>
              <a:t>: </a:t>
            </a:r>
            <a:r>
              <a:rPr lang="en-US" altLang="en-US" sz="2000" i="1" dirty="0" smtClean="0"/>
              <a:t>Empty rooms</a:t>
            </a:r>
          </a:p>
          <a:p>
            <a:pPr marL="347663" indent="-347663" eaLnBrk="1" hangingPunct="1"/>
            <a:r>
              <a:rPr lang="en-US" altLang="en-US" sz="2000" dirty="0" err="1" smtClean="0"/>
              <a:t>Cynophobia</a:t>
            </a:r>
            <a:r>
              <a:rPr lang="en-US" altLang="en-US" sz="2000" dirty="0" smtClean="0"/>
              <a:t>: </a:t>
            </a:r>
            <a:r>
              <a:rPr lang="en-US" altLang="en-US" sz="2000" i="1" dirty="0" smtClean="0"/>
              <a:t>Dogs</a:t>
            </a:r>
          </a:p>
          <a:p>
            <a:pPr marL="347663" indent="-347663" eaLnBrk="1" hangingPunct="1"/>
            <a:r>
              <a:rPr lang="en-US" altLang="en-US" sz="2000" i="1" dirty="0" smtClean="0"/>
              <a:t>Aerophobia: Flying</a:t>
            </a:r>
          </a:p>
          <a:p>
            <a:pPr marL="347663" indent="-347663" eaLnBrk="1" hangingPunct="1"/>
            <a:r>
              <a:rPr lang="en-US" altLang="en-US" sz="2000" i="1" dirty="0" err="1" smtClean="0"/>
              <a:t>Entomophobia</a:t>
            </a:r>
            <a:r>
              <a:rPr lang="en-US" altLang="en-US" sz="2000" i="1" dirty="0" smtClean="0"/>
              <a:t>: Insects</a:t>
            </a:r>
          </a:p>
          <a:p>
            <a:pPr marL="347663" indent="-347663" eaLnBrk="1" hangingPunct="1"/>
            <a:r>
              <a:rPr lang="en-US" altLang="en-US" sz="2000" i="1" dirty="0" err="1" smtClean="0"/>
              <a:t>Gamophobia</a:t>
            </a:r>
            <a:r>
              <a:rPr lang="en-US" altLang="en-US" sz="2000" i="1" dirty="0" smtClean="0"/>
              <a:t>: Marriage</a:t>
            </a:r>
          </a:p>
          <a:p>
            <a:pPr marL="347663" indent="-347663" eaLnBrk="1" hangingPunct="1"/>
            <a:r>
              <a:rPr lang="en-US" altLang="en-US" sz="2000" i="1" dirty="0" err="1" smtClean="0"/>
              <a:t>Ophdophobia</a:t>
            </a:r>
            <a:r>
              <a:rPr lang="en-US" altLang="en-US" sz="2000" i="1" dirty="0" smtClean="0"/>
              <a:t>: Snakes</a:t>
            </a:r>
          </a:p>
          <a:p>
            <a:pPr marL="347663" indent="-347663" eaLnBrk="1" hangingPunct="1"/>
            <a:r>
              <a:rPr lang="en-US" altLang="en-US" sz="2000" i="1" dirty="0" smtClean="0"/>
              <a:t>Xenophobia: Strangers</a:t>
            </a:r>
          </a:p>
          <a:p>
            <a:pPr marL="347663" indent="-347663" eaLnBrk="1" hangingPunct="1"/>
            <a:r>
              <a:rPr lang="en-US" altLang="en-US" sz="2000" i="1" dirty="0" err="1" smtClean="0"/>
              <a:t>Melissophobia</a:t>
            </a:r>
            <a:r>
              <a:rPr lang="en-US" altLang="en-US" sz="2000" i="1" dirty="0" smtClean="0"/>
              <a:t>: Bees</a:t>
            </a:r>
          </a:p>
          <a:p>
            <a:pPr marL="347663" indent="-347663" eaLnBrk="1" hangingPunct="1"/>
            <a:endParaRPr lang="en-US" altLang="en-US" sz="2000" i="1" dirty="0" smtClean="0"/>
          </a:p>
        </p:txBody>
      </p:sp>
      <p:sp>
        <p:nvSpPr>
          <p:cNvPr id="47108" name="Rectangle 4"/>
          <p:cNvSpPr>
            <a:spLocks noGrp="1" noChangeArrowheads="1"/>
          </p:cNvSpPr>
          <p:nvPr>
            <p:ph type="body" sz="half" idx="2"/>
          </p:nvPr>
        </p:nvSpPr>
        <p:spPr/>
        <p:txBody>
          <a:bodyPr/>
          <a:lstStyle/>
          <a:p>
            <a:pPr marL="0" indent="0" eaLnBrk="1" hangingPunct="1">
              <a:buNone/>
            </a:pPr>
            <a:endParaRPr lang="en-US" altLang="en-US" sz="2400" i="1" dirty="0" smtClean="0"/>
          </a:p>
          <a:p>
            <a:pPr marL="347663" indent="-347663" eaLnBrk="1" hangingPunct="1"/>
            <a:r>
              <a:rPr lang="en-US" altLang="en-US" sz="2400" i="1" dirty="0" smtClean="0"/>
              <a:t>Agoraphobia: a strong fear of being away from a safe place such as  home. </a:t>
            </a:r>
          </a:p>
        </p:txBody>
      </p:sp>
      <p:pic>
        <p:nvPicPr>
          <p:cNvPr id="4710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581400"/>
            <a:ext cx="3533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title" idx="4294967295"/>
          </p:nvPr>
        </p:nvSpPr>
        <p:spPr/>
        <p:txBody>
          <a:bodyPr/>
          <a:lstStyle/>
          <a:p>
            <a:pPr eaLnBrk="1" hangingPunct="1"/>
            <a:r>
              <a:rPr lang="en-US" altLang="en-US" dirty="0" smtClean="0"/>
              <a:t>Specific Phobias</a:t>
            </a:r>
          </a:p>
        </p:txBody>
      </p:sp>
      <p:sp>
        <p:nvSpPr>
          <p:cNvPr id="49155" name="Rectangle 4"/>
          <p:cNvSpPr>
            <a:spLocks noGrp="1" noChangeArrowheads="1"/>
          </p:cNvSpPr>
          <p:nvPr>
            <p:ph type="body" idx="4294967295"/>
          </p:nvPr>
        </p:nvSpPr>
        <p:spPr>
          <a:xfrm>
            <a:off x="304800" y="1219200"/>
            <a:ext cx="8305800" cy="5105400"/>
          </a:xfrm>
        </p:spPr>
        <p:txBody>
          <a:bodyPr/>
          <a:lstStyle/>
          <a:p>
            <a:pPr marL="0" indent="0" eaLnBrk="1" hangingPunct="1">
              <a:buNone/>
            </a:pPr>
            <a:r>
              <a:rPr lang="en-US" altLang="en-US" sz="2400" dirty="0" smtClean="0"/>
              <a:t>Phobias may develop through learning. </a:t>
            </a:r>
          </a:p>
          <a:p>
            <a:pPr marL="457200" indent="-457200" eaLnBrk="1" hangingPunct="1">
              <a:buFont typeface="+mj-lt"/>
              <a:buAutoNum type="arabicPeriod"/>
            </a:pPr>
            <a:r>
              <a:rPr lang="en-US" altLang="en-US" sz="2400" dirty="0" smtClean="0"/>
              <a:t>Classical conditioning</a:t>
            </a:r>
          </a:p>
          <a:p>
            <a:pPr marL="457200" indent="-457200" eaLnBrk="1" hangingPunct="1">
              <a:buFont typeface="+mj-lt"/>
              <a:buAutoNum type="arabicPeriod"/>
            </a:pPr>
            <a:endParaRPr lang="en-US" altLang="en-US" sz="2400" dirty="0"/>
          </a:p>
          <a:p>
            <a:pPr marL="457200" indent="-457200" eaLnBrk="1" hangingPunct="1">
              <a:buFont typeface="+mj-lt"/>
              <a:buAutoNum type="arabicPeriod"/>
            </a:pPr>
            <a:endParaRPr lang="en-US" altLang="en-US" sz="2400" dirty="0" smtClean="0"/>
          </a:p>
          <a:p>
            <a:pPr marL="457200" indent="-457200" eaLnBrk="1" hangingPunct="1">
              <a:buFont typeface="+mj-lt"/>
              <a:buAutoNum type="arabicPeriod"/>
            </a:pPr>
            <a:endParaRPr lang="en-US" altLang="en-US" sz="2400" dirty="0"/>
          </a:p>
          <a:p>
            <a:pPr marL="457200" indent="-457200" eaLnBrk="1" hangingPunct="1">
              <a:buFont typeface="+mj-lt"/>
              <a:buAutoNum type="arabicPeriod"/>
            </a:pPr>
            <a:r>
              <a:rPr lang="en-US" altLang="en-US" sz="2400" dirty="0" smtClean="0"/>
              <a:t>Vicarious learning (modeling)</a:t>
            </a:r>
          </a:p>
          <a:p>
            <a:pPr marL="457200" indent="-457200" eaLnBrk="1" hangingPunct="1">
              <a:buFont typeface="+mj-lt"/>
              <a:buAutoNum type="arabicPeriod"/>
            </a:pPr>
            <a:endParaRPr lang="en-US" altLang="en-US" sz="2400" dirty="0"/>
          </a:p>
          <a:p>
            <a:pPr marL="457200" indent="-457200" eaLnBrk="1" hangingPunct="1">
              <a:buFont typeface="+mj-lt"/>
              <a:buAutoNum type="arabicPeriod"/>
            </a:pPr>
            <a:endParaRPr lang="en-US" altLang="en-US" sz="2400" dirty="0" smtClean="0"/>
          </a:p>
          <a:p>
            <a:pPr marL="457200" indent="-457200" eaLnBrk="1" hangingPunct="1">
              <a:buFont typeface="+mj-lt"/>
              <a:buAutoNum type="arabicPeriod"/>
            </a:pPr>
            <a:endParaRPr lang="en-US" altLang="en-US" sz="2400" dirty="0"/>
          </a:p>
          <a:p>
            <a:pPr marL="457200" indent="-457200" eaLnBrk="1" hangingPunct="1">
              <a:buFont typeface="+mj-lt"/>
              <a:buAutoNum type="arabicPeriod"/>
            </a:pPr>
            <a:r>
              <a:rPr lang="en-US" altLang="en-US" sz="2400" dirty="0" smtClean="0"/>
              <a:t>Verbal transmission of information. </a:t>
            </a:r>
          </a:p>
        </p:txBody>
      </p:sp>
      <p:pic>
        <p:nvPicPr>
          <p:cNvPr id="3" name="Picture 2"/>
          <p:cNvPicPr>
            <a:picLocks noChangeAspect="1"/>
          </p:cNvPicPr>
          <p:nvPr/>
        </p:nvPicPr>
        <p:blipFill>
          <a:blip r:embed="rId3"/>
          <a:stretch>
            <a:fillRect/>
          </a:stretch>
        </p:blipFill>
        <p:spPr>
          <a:xfrm>
            <a:off x="3962400" y="1649431"/>
            <a:ext cx="2209800" cy="1425538"/>
          </a:xfrm>
          <a:prstGeom prst="rect">
            <a:avLst/>
          </a:prstGeom>
        </p:spPr>
      </p:pic>
      <p:pic>
        <p:nvPicPr>
          <p:cNvPr id="4" name="Picture 3"/>
          <p:cNvPicPr>
            <a:picLocks noChangeAspect="1"/>
          </p:cNvPicPr>
          <p:nvPr/>
        </p:nvPicPr>
        <p:blipFill>
          <a:blip r:embed="rId4"/>
          <a:stretch>
            <a:fillRect/>
          </a:stretch>
        </p:blipFill>
        <p:spPr>
          <a:xfrm>
            <a:off x="5150920" y="3276600"/>
            <a:ext cx="2042559" cy="1531919"/>
          </a:xfrm>
          <a:prstGeom prst="rect">
            <a:avLst/>
          </a:prstGeom>
        </p:spPr>
      </p:pic>
      <p:pic>
        <p:nvPicPr>
          <p:cNvPr id="5" name="Picture 4"/>
          <p:cNvPicPr>
            <a:picLocks noChangeAspect="1"/>
          </p:cNvPicPr>
          <p:nvPr/>
        </p:nvPicPr>
        <p:blipFill>
          <a:blip r:embed="rId5"/>
          <a:stretch>
            <a:fillRect/>
          </a:stretch>
        </p:blipFill>
        <p:spPr>
          <a:xfrm>
            <a:off x="5791200" y="5016940"/>
            <a:ext cx="1600200" cy="1600200"/>
          </a:xfrm>
          <a:prstGeom prst="rect">
            <a:avLst/>
          </a:prstGeom>
        </p:spPr>
      </p:pic>
    </p:spTree>
    <p:extLst>
      <p:ext uri="{BB962C8B-B14F-4D97-AF65-F5344CB8AC3E}">
        <p14:creationId xmlns:p14="http://schemas.microsoft.com/office/powerpoint/2010/main" val="1590272063"/>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762000" y="1371600"/>
            <a:ext cx="7772400" cy="1470025"/>
          </a:xfrm>
        </p:spPr>
        <p:txBody>
          <a:bodyPr anchor="b"/>
          <a:lstStyle/>
          <a:p>
            <a:pPr eaLnBrk="1" hangingPunct="1">
              <a:defRPr/>
            </a:pPr>
            <a:r>
              <a:rPr lang="en-US" dirty="0" smtClean="0">
                <a:ea typeface="+mj-ea"/>
                <a:cs typeface="+mj-cs"/>
              </a:rPr>
              <a:t>Defining Psychological Disorders</a:t>
            </a:r>
          </a:p>
        </p:txBody>
      </p:sp>
      <p:sp>
        <p:nvSpPr>
          <p:cNvPr id="8195"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pPr>
            <a:r>
              <a:rPr lang="en-US" altLang="en-US" sz="3200" smtClean="0"/>
              <a:t>How do psychologists</a:t>
            </a:r>
            <a:br>
              <a:rPr lang="en-US" altLang="en-US" sz="3200" smtClean="0"/>
            </a:br>
            <a:r>
              <a:rPr lang="en-US" altLang="en-US" sz="3200" smtClean="0"/>
              <a:t>define abnormal behavior?</a:t>
            </a: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3"/>
          <p:cNvSpPr>
            <a:spLocks noGrp="1" noChangeArrowheads="1"/>
          </p:cNvSpPr>
          <p:nvPr>
            <p:ph type="title" idx="4294967295"/>
          </p:nvPr>
        </p:nvSpPr>
        <p:spPr/>
        <p:txBody>
          <a:bodyPr/>
          <a:lstStyle/>
          <a:p>
            <a:pPr eaLnBrk="1" hangingPunct="1"/>
            <a:r>
              <a:rPr lang="en-US" altLang="en-US" dirty="0" smtClean="0">
                <a:hlinkClick r:id="rId3"/>
              </a:rPr>
              <a:t>Social Anxiety Disorder</a:t>
            </a:r>
            <a:endParaRPr lang="en-US" altLang="en-US" dirty="0" smtClean="0"/>
          </a:p>
        </p:txBody>
      </p:sp>
      <p:sp>
        <p:nvSpPr>
          <p:cNvPr id="51203" name="Rectangle 4"/>
          <p:cNvSpPr>
            <a:spLocks noGrp="1" noChangeArrowheads="1"/>
          </p:cNvSpPr>
          <p:nvPr>
            <p:ph type="body" idx="4294967295"/>
          </p:nvPr>
        </p:nvSpPr>
        <p:spPr>
          <a:xfrm>
            <a:off x="430119" y="1447800"/>
            <a:ext cx="8153400" cy="4570412"/>
          </a:xfrm>
        </p:spPr>
        <p:txBody>
          <a:bodyPr/>
          <a:lstStyle/>
          <a:p>
            <a:pPr marL="347663" indent="-347663"/>
            <a:r>
              <a:rPr lang="en-US" altLang="en-US" sz="2400" dirty="0" smtClean="0"/>
              <a:t>Extreme and persistent fear or anxiety and avoidance of social situations in which the person could be negatively evaluated by others.</a:t>
            </a:r>
          </a:p>
          <a:p>
            <a:pPr marL="347663" indent="-347663"/>
            <a:r>
              <a:rPr lang="en-US" altLang="en-US" sz="2400" dirty="0" smtClean="0"/>
              <a:t>About 12% Americans are affected</a:t>
            </a:r>
          </a:p>
          <a:p>
            <a:pPr marL="347663" indent="-347663"/>
            <a:r>
              <a:rPr lang="en-US" altLang="en-US" sz="2400" dirty="0" smtClean="0"/>
              <a:t>When have to be in social situations:</a:t>
            </a:r>
          </a:p>
          <a:p>
            <a:pPr marL="914400" indent="-457200">
              <a:buFont typeface="Wingdings" panose="05000000000000000000" pitchFamily="2" charset="2"/>
              <a:buChar char="v"/>
            </a:pPr>
            <a:r>
              <a:rPr lang="en-US" altLang="en-US" sz="2400" dirty="0" smtClean="0"/>
              <a:t>Perform safety behaviors</a:t>
            </a:r>
          </a:p>
          <a:p>
            <a:pPr marL="914400" indent="-457200">
              <a:buFont typeface="Wingdings" panose="05000000000000000000" pitchFamily="2" charset="2"/>
              <a:buChar char="v"/>
            </a:pPr>
            <a:r>
              <a:rPr lang="en-US" altLang="en-US" sz="2400" dirty="0" smtClean="0"/>
              <a:t>Resort to self-medication</a:t>
            </a:r>
          </a:p>
          <a:p>
            <a:pPr marL="344488" indent="-344488">
              <a:buFont typeface="Arial" panose="020B0604020202020204" pitchFamily="34" charset="0"/>
              <a:buChar char="•"/>
            </a:pPr>
            <a:r>
              <a:rPr lang="en-US" altLang="en-US" sz="2400" dirty="0" smtClean="0"/>
              <a:t>One major risk factor: behavioral inhibition</a:t>
            </a:r>
          </a:p>
          <a:p>
            <a:pPr marL="0" indent="0">
              <a:buNone/>
            </a:pPr>
            <a:endParaRPr lang="en-US" altLang="en-US" sz="2400" dirty="0" smtClean="0"/>
          </a:p>
        </p:txBody>
      </p:sp>
      <p:pic>
        <p:nvPicPr>
          <p:cNvPr id="2" name="Picture 1"/>
          <p:cNvPicPr>
            <a:picLocks noChangeAspect="1"/>
          </p:cNvPicPr>
          <p:nvPr/>
        </p:nvPicPr>
        <p:blipFill>
          <a:blip r:embed="rId4"/>
          <a:stretch>
            <a:fillRect/>
          </a:stretch>
        </p:blipFill>
        <p:spPr>
          <a:xfrm>
            <a:off x="2667000" y="4572000"/>
            <a:ext cx="3250312" cy="2169059"/>
          </a:xfrm>
          <a:prstGeom prst="rect">
            <a:avLst/>
          </a:prstGeom>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3"/>
          <p:cNvSpPr>
            <a:spLocks noGrp="1" noChangeArrowheads="1"/>
          </p:cNvSpPr>
          <p:nvPr>
            <p:ph type="title" idx="4294967295"/>
          </p:nvPr>
        </p:nvSpPr>
        <p:spPr/>
        <p:txBody>
          <a:bodyPr/>
          <a:lstStyle/>
          <a:p>
            <a:pPr eaLnBrk="1" hangingPunct="1"/>
            <a:r>
              <a:rPr lang="en-US" altLang="en-US" dirty="0" smtClean="0">
                <a:hlinkClick r:id="rId3"/>
              </a:rPr>
              <a:t>Panic Disorder</a:t>
            </a:r>
            <a:endParaRPr lang="en-US" altLang="en-US" dirty="0" smtClean="0"/>
          </a:p>
        </p:txBody>
      </p:sp>
      <p:sp>
        <p:nvSpPr>
          <p:cNvPr id="51203" name="Rectangle 4"/>
          <p:cNvSpPr>
            <a:spLocks noGrp="1" noChangeArrowheads="1"/>
          </p:cNvSpPr>
          <p:nvPr>
            <p:ph type="body" idx="4294967295"/>
          </p:nvPr>
        </p:nvSpPr>
        <p:spPr>
          <a:xfrm>
            <a:off x="457200" y="1462088"/>
            <a:ext cx="8153400" cy="4570412"/>
          </a:xfrm>
        </p:spPr>
        <p:txBody>
          <a:bodyPr/>
          <a:lstStyle/>
          <a:p>
            <a:pPr marL="347663" indent="-347663"/>
            <a:r>
              <a:rPr lang="en-US" altLang="en-US" sz="2400" smtClean="0"/>
              <a:t>Recurrent, terrifying panic attacks without warning or obvious cause</a:t>
            </a:r>
          </a:p>
          <a:p>
            <a:pPr marL="347663" indent="-347663"/>
            <a:r>
              <a:rPr lang="en-US" altLang="en-US" sz="2400" smtClean="0"/>
              <a:t>Symptoms include:</a:t>
            </a:r>
          </a:p>
          <a:p>
            <a:pPr marL="798513" lvl="1" indent="-336550"/>
            <a:r>
              <a:rPr lang="en-US" altLang="en-US" sz="2000" smtClean="0"/>
              <a:t>Intense heart palpitations, pressure or pain in the chest, dizziness or unsteadiness, sweating, and feeling faint</a:t>
            </a:r>
          </a:p>
          <a:p>
            <a:pPr marL="798513" lvl="1" indent="-336550"/>
            <a:r>
              <a:rPr lang="en-US" altLang="en-US" sz="2000" smtClean="0"/>
              <a:t>May feel like a heart attack</a:t>
            </a:r>
          </a:p>
          <a:p>
            <a:pPr marL="347663" indent="-347663"/>
            <a:r>
              <a:rPr lang="en-US" altLang="en-US" sz="2400" smtClean="0"/>
              <a:t>Restricted activities due to constant worry about suffering future panic episodes</a:t>
            </a:r>
          </a:p>
          <a:p>
            <a:pPr marL="347663" indent="-347663"/>
            <a:r>
              <a:rPr lang="en-US" altLang="en-US" sz="2400" smtClean="0"/>
              <a:t>Can lead to agoraphobia</a:t>
            </a:r>
          </a:p>
          <a:p>
            <a:pPr marL="347663" indent="-347663"/>
            <a:r>
              <a:rPr lang="en-US" altLang="en-US" sz="2400" smtClean="0"/>
              <a:t>Periods of improvement may be followed by recurrences</a:t>
            </a:r>
          </a:p>
          <a:p>
            <a:pPr marL="347663" indent="-347663"/>
            <a:r>
              <a:rPr lang="en-US" altLang="en-US" sz="2400" smtClean="0"/>
              <a:t>Affects 2%-3% of adults in any given year</a:t>
            </a:r>
          </a:p>
        </p:txBody>
      </p:sp>
    </p:spTree>
    <p:extLst>
      <p:ext uri="{BB962C8B-B14F-4D97-AF65-F5344CB8AC3E}">
        <p14:creationId xmlns:p14="http://schemas.microsoft.com/office/powerpoint/2010/main" val="1885130267"/>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Grp="1" noChangeArrowheads="1"/>
          </p:cNvSpPr>
          <p:nvPr>
            <p:ph type="title" idx="4294967295"/>
          </p:nvPr>
        </p:nvSpPr>
        <p:spPr/>
        <p:txBody>
          <a:bodyPr/>
          <a:lstStyle/>
          <a:p>
            <a:pPr eaLnBrk="1" hangingPunct="1"/>
            <a:r>
              <a:rPr lang="en-US" altLang="en-US" smtClean="0"/>
              <a:t>Generalized Anxiety Disorder</a:t>
            </a:r>
          </a:p>
        </p:txBody>
      </p:sp>
      <p:sp>
        <p:nvSpPr>
          <p:cNvPr id="49155" name="Rectangle 4"/>
          <p:cNvSpPr>
            <a:spLocks noGrp="1" noChangeArrowheads="1"/>
          </p:cNvSpPr>
          <p:nvPr>
            <p:ph type="body" idx="4294967295"/>
          </p:nvPr>
        </p:nvSpPr>
        <p:spPr>
          <a:xfrm>
            <a:off x="304800" y="1219200"/>
            <a:ext cx="5334000" cy="5105400"/>
          </a:xfrm>
        </p:spPr>
        <p:txBody>
          <a:bodyPr/>
          <a:lstStyle/>
          <a:p>
            <a:pPr marL="347663" indent="-347663" eaLnBrk="1" hangingPunct="1"/>
            <a:r>
              <a:rPr lang="en-US" altLang="en-US" sz="2400" dirty="0" smtClean="0"/>
              <a:t>Excessive, long-lasting, unfocused anxiety</a:t>
            </a:r>
          </a:p>
          <a:p>
            <a:pPr marL="347663" indent="-347663" eaLnBrk="1" hangingPunct="1"/>
            <a:r>
              <a:rPr lang="en-US" altLang="en-US" sz="2400" dirty="0" smtClean="0"/>
              <a:t>Symptoms include jumpiness, irritability, sleeplessness, fatigue, inability to concentrate</a:t>
            </a:r>
          </a:p>
          <a:p>
            <a:pPr marL="347663" indent="-347663" eaLnBrk="1" hangingPunct="1"/>
            <a:r>
              <a:rPr lang="en-US" altLang="en-US" sz="2400" dirty="0" smtClean="0"/>
              <a:t>Affects about 3% of the U.S. population in any given year and about 6 % of the population at some point in their lives </a:t>
            </a:r>
          </a:p>
          <a:p>
            <a:pPr marL="347663" indent="-347663" eaLnBrk="1" hangingPunct="1"/>
            <a:r>
              <a:rPr lang="en-US" altLang="en-US" sz="2400" dirty="0" smtClean="0"/>
              <a:t>Median age of onset is 31</a:t>
            </a:r>
          </a:p>
          <a:p>
            <a:pPr marL="347663" indent="-347663" eaLnBrk="1" hangingPunct="1"/>
            <a:r>
              <a:rPr lang="en-US" altLang="en-US" sz="2400" dirty="0" smtClean="0"/>
              <a:t>More common in women</a:t>
            </a:r>
          </a:p>
          <a:p>
            <a:pPr marL="347663" indent="-347663" eaLnBrk="1" hangingPunct="1"/>
            <a:r>
              <a:rPr lang="en-US" altLang="en-US" sz="2400" dirty="0" smtClean="0"/>
              <a:t>Often appears with other problems</a:t>
            </a:r>
          </a:p>
          <a:p>
            <a:pPr marL="798513" lvl="1" indent="-336550" eaLnBrk="1" hangingPunct="1"/>
            <a:r>
              <a:rPr lang="en-US" altLang="en-US" sz="2000" dirty="0" smtClean="0"/>
              <a:t>e.g., depression, substance abuse</a:t>
            </a:r>
          </a:p>
        </p:txBody>
      </p:sp>
      <p:pic>
        <p:nvPicPr>
          <p:cNvPr id="49156" name="Picture 5" descr="15p6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338" y="1981200"/>
            <a:ext cx="2643187"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733507"/>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47700" y="1371600"/>
            <a:ext cx="7772400" cy="1470025"/>
          </a:xfrm>
        </p:spPr>
        <p:txBody>
          <a:bodyPr anchor="b"/>
          <a:lstStyle/>
          <a:p>
            <a:pPr eaLnBrk="1" hangingPunct="1">
              <a:defRPr/>
            </a:pPr>
            <a:r>
              <a:rPr lang="en-US" dirty="0" smtClean="0">
                <a:ea typeface="+mj-ea"/>
                <a:cs typeface="+mj-cs"/>
              </a:rPr>
              <a:t>Obsessive-Compulsive and Related Disorders</a:t>
            </a:r>
          </a:p>
        </p:txBody>
      </p:sp>
      <p:sp>
        <p:nvSpPr>
          <p:cNvPr id="45059"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pPr>
            <a:r>
              <a:rPr lang="en-US" altLang="en-US" sz="3200" dirty="0" smtClean="0"/>
              <a:t>What is a OCD?</a:t>
            </a:r>
          </a:p>
        </p:txBody>
      </p:sp>
    </p:spTree>
    <p:extLst>
      <p:ext uri="{BB962C8B-B14F-4D97-AF65-F5344CB8AC3E}">
        <p14:creationId xmlns:p14="http://schemas.microsoft.com/office/powerpoint/2010/main" val="1512128180"/>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smtClean="0">
                <a:hlinkClick r:id="rId3"/>
              </a:rPr>
              <a:t>Obsessive-Compulsive Disorder</a:t>
            </a:r>
            <a:endParaRPr lang="en-US" altLang="en-US" smtClean="0"/>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Obsessions—persistent, upsetting, unwanted thoughts</a:t>
            </a:r>
          </a:p>
          <a:p>
            <a:pPr marL="347663" indent="-347663" eaLnBrk="1" hangingPunct="1"/>
            <a:r>
              <a:rPr lang="en-US" altLang="en-US" sz="2000" dirty="0" smtClean="0"/>
              <a:t>Compulsions—ritualistic, repetitive behaviors</a:t>
            </a:r>
          </a:p>
          <a:p>
            <a:pPr marL="798513" lvl="1" indent="-336550" eaLnBrk="1" hangingPunct="1"/>
            <a:r>
              <a:rPr lang="en-US" altLang="en-US" sz="1800" dirty="0" smtClean="0"/>
              <a:t>e.g., checking locks; repeating words, images, or numbers; counting things; or arranging objects </a:t>
            </a:r>
            <a:r>
              <a:rPr lang="ja-JP" altLang="en-US" sz="1800" dirty="0" smtClean="0"/>
              <a:t>“</a:t>
            </a:r>
            <a:r>
              <a:rPr lang="en-US" altLang="ja-JP" sz="1800" dirty="0" smtClean="0"/>
              <a:t>just so</a:t>
            </a:r>
            <a:r>
              <a:rPr lang="ja-JP" altLang="en-US" sz="1800" dirty="0" smtClean="0"/>
              <a:t>”</a:t>
            </a:r>
            <a:r>
              <a:rPr lang="en-US" altLang="ja-JP" sz="1800" dirty="0" smtClean="0"/>
              <a:t> </a:t>
            </a:r>
          </a:p>
          <a:p>
            <a:pPr marL="347663" indent="-347663" eaLnBrk="1" hangingPunct="1"/>
            <a:r>
              <a:rPr lang="en-US" altLang="en-US" sz="2000" dirty="0" smtClean="0"/>
              <a:t>Prevalence:</a:t>
            </a:r>
          </a:p>
          <a:p>
            <a:pPr marL="798513" lvl="1" indent="-336550" eaLnBrk="1" hangingPunct="1"/>
            <a:r>
              <a:rPr lang="en-US" altLang="en-US" sz="1800" dirty="0" smtClean="0"/>
              <a:t>Affects about 1% of the population in any given year</a:t>
            </a:r>
          </a:p>
          <a:p>
            <a:pPr marL="798513" lvl="1" indent="-336550" eaLnBrk="1" hangingPunct="1"/>
            <a:r>
              <a:rPr lang="en-US" altLang="en-US" sz="1800" dirty="0" smtClean="0"/>
              <a:t>Equally common in males and females</a:t>
            </a:r>
          </a:p>
          <a:p>
            <a:pPr marL="347663" indent="-347663" eaLnBrk="1" hangingPunct="1"/>
            <a:endParaRPr lang="en-US" altLang="en-US" sz="2000" dirty="0" smtClean="0"/>
          </a:p>
          <a:p>
            <a:pPr marL="347663" indent="-347663" eaLnBrk="1" hangingPunct="1"/>
            <a:r>
              <a:rPr lang="en-US" altLang="en-US" sz="2000" dirty="0" smtClean="0"/>
              <a:t>Many sufferers know that their thoughts and actions are irrational, but are severely upset or anxious if they try to interrupt obsessions or stop compulsive behaviors</a:t>
            </a:r>
          </a:p>
        </p:txBody>
      </p:sp>
      <p:pic>
        <p:nvPicPr>
          <p:cNvPr id="5325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635500"/>
            <a:ext cx="26670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19400" y="914400"/>
            <a:ext cx="3412372" cy="4495800"/>
          </a:xfrm>
          <a:prstGeom prst="rect">
            <a:avLst/>
          </a:prstGeom>
        </p:spPr>
      </p:pic>
    </p:spTree>
    <p:extLst>
      <p:ext uri="{BB962C8B-B14F-4D97-AF65-F5344CB8AC3E}">
        <p14:creationId xmlns:p14="http://schemas.microsoft.com/office/powerpoint/2010/main" val="2786847526"/>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dirty="0" smtClean="0">
                <a:hlinkClick r:id="rId3"/>
              </a:rPr>
              <a:t>Body Dysmorphic Disorder</a:t>
            </a:r>
            <a:endParaRPr lang="en-US" altLang="en-US" dirty="0" smtClean="0"/>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Preoccupied with a perceived flaw in his/her physical appearance that is either nonexistent or barely noticeable to others. </a:t>
            </a:r>
          </a:p>
          <a:p>
            <a:pPr marL="347663" indent="-347663" eaLnBrk="1" hangingPunct="1"/>
            <a:r>
              <a:rPr lang="en-US" altLang="en-US" sz="2000" dirty="0" smtClean="0"/>
              <a:t>The preoccupation drives the person to engage in compulsive behaviors. </a:t>
            </a:r>
          </a:p>
          <a:p>
            <a:pPr marL="347663" indent="-347663" eaLnBrk="1" hangingPunct="1"/>
            <a:r>
              <a:rPr lang="en-US" altLang="en-US" sz="2000" dirty="0" smtClean="0"/>
              <a:t>About 2.4% Americans are affected.</a:t>
            </a:r>
          </a:p>
        </p:txBody>
      </p:sp>
      <p:pic>
        <p:nvPicPr>
          <p:cNvPr id="2" name="Picture 1"/>
          <p:cNvPicPr>
            <a:picLocks noChangeAspect="1"/>
          </p:cNvPicPr>
          <p:nvPr/>
        </p:nvPicPr>
        <p:blipFill>
          <a:blip r:embed="rId4"/>
          <a:stretch>
            <a:fillRect/>
          </a:stretch>
        </p:blipFill>
        <p:spPr>
          <a:xfrm>
            <a:off x="3124200" y="3124200"/>
            <a:ext cx="2905125" cy="3612973"/>
          </a:xfrm>
          <a:prstGeom prst="rect">
            <a:avLst/>
          </a:prstGeom>
        </p:spPr>
      </p:pic>
    </p:spTree>
    <p:extLst>
      <p:ext uri="{BB962C8B-B14F-4D97-AF65-F5344CB8AC3E}">
        <p14:creationId xmlns:p14="http://schemas.microsoft.com/office/powerpoint/2010/main" val="1196867258"/>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dirty="0" smtClean="0">
                <a:hlinkClick r:id="rId3"/>
              </a:rPr>
              <a:t>Hoarding Disorder</a:t>
            </a:r>
            <a:endParaRPr lang="en-US" altLang="en-US" dirty="0" smtClean="0"/>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Hoarding represents an entirely different disorder. </a:t>
            </a:r>
          </a:p>
          <a:p>
            <a:pPr marL="347663" indent="-347663" eaLnBrk="1" hangingPunct="1"/>
            <a:r>
              <a:rPr lang="en-US" altLang="en-US" sz="2000" dirty="0" smtClean="0"/>
              <a:t>Hoarders: cannot bear to part with personal possessions, regardless of how valueless or useless these possessions are. </a:t>
            </a:r>
          </a:p>
        </p:txBody>
      </p:sp>
      <p:pic>
        <p:nvPicPr>
          <p:cNvPr id="3" name="Picture 2"/>
          <p:cNvPicPr>
            <a:picLocks noChangeAspect="1"/>
          </p:cNvPicPr>
          <p:nvPr/>
        </p:nvPicPr>
        <p:blipFill>
          <a:blip r:embed="rId4"/>
          <a:stretch>
            <a:fillRect/>
          </a:stretch>
        </p:blipFill>
        <p:spPr>
          <a:xfrm>
            <a:off x="1828800" y="2514600"/>
            <a:ext cx="6000750" cy="3990975"/>
          </a:xfrm>
          <a:prstGeom prst="rect">
            <a:avLst/>
          </a:prstGeom>
        </p:spPr>
      </p:pic>
    </p:spTree>
    <p:extLst>
      <p:ext uri="{BB962C8B-B14F-4D97-AF65-F5344CB8AC3E}">
        <p14:creationId xmlns:p14="http://schemas.microsoft.com/office/powerpoint/2010/main" val="3968492895"/>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3600" y="533400"/>
            <a:ext cx="4762500" cy="3000375"/>
          </a:xfrm>
          <a:prstGeom prst="rect">
            <a:avLst/>
          </a:prstGeom>
        </p:spPr>
      </p:pic>
      <p:pic>
        <p:nvPicPr>
          <p:cNvPr id="4" name="Picture 3"/>
          <p:cNvPicPr>
            <a:picLocks noChangeAspect="1"/>
          </p:cNvPicPr>
          <p:nvPr/>
        </p:nvPicPr>
        <p:blipFill>
          <a:blip r:embed="rId4"/>
          <a:stretch>
            <a:fillRect/>
          </a:stretch>
        </p:blipFill>
        <p:spPr>
          <a:xfrm>
            <a:off x="4717256" y="3765206"/>
            <a:ext cx="4357688" cy="2853167"/>
          </a:xfrm>
          <a:prstGeom prst="rect">
            <a:avLst/>
          </a:prstGeom>
        </p:spPr>
      </p:pic>
      <p:pic>
        <p:nvPicPr>
          <p:cNvPr id="5" name="Picture 4"/>
          <p:cNvPicPr>
            <a:picLocks noChangeAspect="1"/>
          </p:cNvPicPr>
          <p:nvPr/>
        </p:nvPicPr>
        <p:blipFill>
          <a:blip r:embed="rId5"/>
          <a:stretch>
            <a:fillRect/>
          </a:stretch>
        </p:blipFill>
        <p:spPr>
          <a:xfrm>
            <a:off x="304800" y="3794508"/>
            <a:ext cx="4038600" cy="2823865"/>
          </a:xfrm>
          <a:prstGeom prst="rect">
            <a:avLst/>
          </a:prstGeom>
        </p:spPr>
      </p:pic>
    </p:spTree>
    <p:extLst>
      <p:ext uri="{BB962C8B-B14F-4D97-AF65-F5344CB8AC3E}">
        <p14:creationId xmlns:p14="http://schemas.microsoft.com/office/powerpoint/2010/main" val="200059271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dirty="0" smtClean="0"/>
              <a:t>Causes of OCD</a:t>
            </a:r>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Moderate genetic component.</a:t>
            </a:r>
          </a:p>
          <a:p>
            <a:pPr marL="347663" indent="-347663" eaLnBrk="1" hangingPunct="1"/>
            <a:r>
              <a:rPr lang="en-US" altLang="en-US" sz="2000" dirty="0" smtClean="0"/>
              <a:t>Orbitofrontal cortex</a:t>
            </a:r>
          </a:p>
        </p:txBody>
      </p:sp>
      <p:pic>
        <p:nvPicPr>
          <p:cNvPr id="2" name="Picture 1"/>
          <p:cNvPicPr>
            <a:picLocks noChangeAspect="1"/>
          </p:cNvPicPr>
          <p:nvPr/>
        </p:nvPicPr>
        <p:blipFill>
          <a:blip r:embed="rId3"/>
          <a:stretch>
            <a:fillRect/>
          </a:stretch>
        </p:blipFill>
        <p:spPr>
          <a:xfrm>
            <a:off x="-228600" y="2286000"/>
            <a:ext cx="6553200" cy="2843187"/>
          </a:xfrm>
          <a:prstGeom prst="rect">
            <a:avLst/>
          </a:prstGeom>
        </p:spPr>
      </p:pic>
    </p:spTree>
    <p:extLst>
      <p:ext uri="{BB962C8B-B14F-4D97-AF65-F5344CB8AC3E}">
        <p14:creationId xmlns:p14="http://schemas.microsoft.com/office/powerpoint/2010/main" val="132709534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t>What Is Abnormal?</a:t>
            </a:r>
          </a:p>
        </p:txBody>
      </p:sp>
      <p:sp>
        <p:nvSpPr>
          <p:cNvPr id="10243" name="Rectangle 3"/>
          <p:cNvSpPr>
            <a:spLocks noGrp="1" noChangeArrowheads="1"/>
          </p:cNvSpPr>
          <p:nvPr>
            <p:ph type="body" idx="1"/>
          </p:nvPr>
        </p:nvSpPr>
        <p:spPr>
          <a:xfrm>
            <a:off x="458788" y="1223727"/>
            <a:ext cx="8229600" cy="4570412"/>
          </a:xfrm>
        </p:spPr>
        <p:txBody>
          <a:bodyPr/>
          <a:lstStyle/>
          <a:p>
            <a:pPr marL="347663" indent="-347663" eaLnBrk="1" hangingPunct="1"/>
            <a:r>
              <a:rPr lang="en-US" altLang="en-US" dirty="0" smtClean="0"/>
              <a:t>Deviance (being atypical)</a:t>
            </a:r>
          </a:p>
          <a:p>
            <a:pPr marL="1079500" lvl="1" eaLnBrk="1" hangingPunct="1"/>
            <a:r>
              <a:rPr lang="en-US" altLang="en-US" dirty="0" smtClean="0"/>
              <a:t>Norm violation</a:t>
            </a:r>
          </a:p>
          <a:p>
            <a:pPr marL="1079500" lvl="1" eaLnBrk="1" hangingPunct="1"/>
            <a:r>
              <a:rPr lang="en-US" altLang="en-US" dirty="0" smtClean="0"/>
              <a:t>Insufficient</a:t>
            </a:r>
          </a:p>
          <a:p>
            <a:pPr marL="347663" indent="-347663" eaLnBrk="1" hangingPunct="1"/>
            <a:endParaRPr lang="en-US" altLang="en-US" dirty="0" smtClean="0"/>
          </a:p>
          <a:p>
            <a:pPr marL="347663" indent="-347663" eaLnBrk="1" hangingPunct="1"/>
            <a:r>
              <a:rPr lang="en-US" altLang="en-US" dirty="0" smtClean="0"/>
              <a:t>Violating cultural expectations</a:t>
            </a:r>
          </a:p>
          <a:p>
            <a:pPr marL="1079500" lvl="1" eaLnBrk="1" hangingPunct="1"/>
            <a:r>
              <a:rPr lang="en-US" altLang="en-US" dirty="0" smtClean="0"/>
              <a:t>Not universally shared </a:t>
            </a:r>
          </a:p>
          <a:p>
            <a:pPr marL="622300" lvl="1" indent="0" eaLnBrk="1" hangingPunct="1">
              <a:buNone/>
            </a:pPr>
            <a:endParaRPr lang="en-US" altLang="en-US" dirty="0" smtClean="0"/>
          </a:p>
          <a:p>
            <a:pPr marL="347663" indent="-347663" eaLnBrk="1" hangingPunct="1"/>
            <a:r>
              <a:rPr lang="en-US" altLang="en-US" dirty="0" smtClean="0"/>
              <a:t>Harmful dysfunction</a:t>
            </a:r>
          </a:p>
          <a:p>
            <a:pPr marL="1079500" lvl="1" eaLnBrk="1" hangingPunct="1"/>
            <a:r>
              <a:rPr lang="en-US" altLang="en-US" dirty="0" smtClean="0"/>
              <a:t>Must lead to negative consequences</a:t>
            </a:r>
          </a:p>
          <a:p>
            <a:pPr marL="1079500" lvl="1" eaLnBrk="1" hangingPunct="1"/>
            <a:r>
              <a:rPr lang="en-US" altLang="en-US" dirty="0" smtClean="0"/>
              <a:t>Dysfunction itself alone does not indicate a disorder.</a:t>
            </a:r>
          </a:p>
          <a:p>
            <a:pPr marL="1079500" lvl="1" eaLnBrk="1" hangingPunct="1"/>
            <a:endParaRPr lang="en-US" altLang="en-US" dirty="0" smtClean="0"/>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47700" y="1371600"/>
            <a:ext cx="7772400" cy="1470025"/>
          </a:xfrm>
        </p:spPr>
        <p:txBody>
          <a:bodyPr anchor="b"/>
          <a:lstStyle/>
          <a:p>
            <a:pPr eaLnBrk="1" hangingPunct="1">
              <a:defRPr/>
            </a:pPr>
            <a:r>
              <a:rPr lang="en-US" dirty="0" smtClean="0">
                <a:ea typeface="+mj-ea"/>
                <a:cs typeface="+mj-cs"/>
              </a:rPr>
              <a:t>Posttraumatic Stress Disorder</a:t>
            </a:r>
          </a:p>
        </p:txBody>
      </p:sp>
      <p:sp>
        <p:nvSpPr>
          <p:cNvPr id="45059"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pPr>
            <a:r>
              <a:rPr lang="en-US" altLang="en-US" sz="3200" dirty="0" smtClean="0"/>
              <a:t>What is a PTSD?</a:t>
            </a:r>
          </a:p>
        </p:txBody>
      </p:sp>
    </p:spTree>
    <p:extLst>
      <p:ext uri="{BB962C8B-B14F-4D97-AF65-F5344CB8AC3E}">
        <p14:creationId xmlns:p14="http://schemas.microsoft.com/office/powerpoint/2010/main" val="1241811639"/>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dirty="0" smtClean="0"/>
              <a:t>PTSD</a:t>
            </a:r>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Exposed to, witness, or experience the details of a traumatic experience (actual or threatened death, serious injury, or sexual violence)</a:t>
            </a:r>
          </a:p>
          <a:p>
            <a:pPr marL="347663" indent="-347663" eaLnBrk="1" hangingPunct="1"/>
            <a:r>
              <a:rPr lang="en-US" altLang="en-US" sz="2000" dirty="0" smtClean="0"/>
              <a:t>Symptoms: </a:t>
            </a:r>
          </a:p>
          <a:p>
            <a:pPr eaLnBrk="1" hangingPunct="1">
              <a:buFontTx/>
              <a:buChar char="-"/>
            </a:pPr>
            <a:r>
              <a:rPr lang="en-US" altLang="en-US" sz="1800" dirty="0" smtClean="0"/>
              <a:t>Intrusive memories</a:t>
            </a:r>
          </a:p>
          <a:p>
            <a:pPr eaLnBrk="1" hangingPunct="1">
              <a:buFontTx/>
              <a:buChar char="-"/>
            </a:pPr>
            <a:r>
              <a:rPr lang="en-US" altLang="en-US" sz="1800" dirty="0" smtClean="0"/>
              <a:t>Flashbacks</a:t>
            </a:r>
          </a:p>
          <a:p>
            <a:pPr eaLnBrk="1" hangingPunct="1">
              <a:buFontTx/>
              <a:buChar char="-"/>
            </a:pPr>
            <a:r>
              <a:rPr lang="en-US" altLang="en-US" sz="1800" dirty="0" smtClean="0"/>
              <a:t>Avoidance of stimuli connected to the event</a:t>
            </a:r>
          </a:p>
          <a:p>
            <a:pPr eaLnBrk="1" hangingPunct="1">
              <a:buFontTx/>
              <a:buChar char="-"/>
            </a:pPr>
            <a:r>
              <a:rPr lang="en-US" altLang="en-US" sz="1800" dirty="0" smtClean="0"/>
              <a:t>Persistent negative emotions</a:t>
            </a:r>
          </a:p>
          <a:p>
            <a:pPr eaLnBrk="1" hangingPunct="1">
              <a:buFontTx/>
              <a:buChar char="-"/>
            </a:pPr>
            <a:r>
              <a:rPr lang="en-US" altLang="en-US" sz="1800" dirty="0" smtClean="0"/>
              <a:t>Feelings of detachment from others</a:t>
            </a:r>
          </a:p>
          <a:p>
            <a:pPr eaLnBrk="1" hangingPunct="1">
              <a:buFontTx/>
              <a:buChar char="-"/>
            </a:pPr>
            <a:r>
              <a:rPr lang="en-US" altLang="en-US" sz="1800" dirty="0" smtClean="0"/>
              <a:t>Irritability, jumpiness, proneness toward outbursts</a:t>
            </a:r>
          </a:p>
          <a:p>
            <a:pPr eaLnBrk="1" hangingPunct="1"/>
            <a:r>
              <a:rPr lang="en-US" altLang="en-US" sz="2000" dirty="0" smtClean="0"/>
              <a:t>Roughly 7% American adults are affected.</a:t>
            </a:r>
          </a:p>
        </p:txBody>
      </p:sp>
      <p:pic>
        <p:nvPicPr>
          <p:cNvPr id="2" name="Picture 1">
            <a:hlinkClick r:id="rId3"/>
          </p:cNvPr>
          <p:cNvPicPr>
            <a:picLocks noChangeAspect="1"/>
          </p:cNvPicPr>
          <p:nvPr/>
        </p:nvPicPr>
        <p:blipFill>
          <a:blip r:embed="rId4"/>
          <a:stretch>
            <a:fillRect/>
          </a:stretch>
        </p:blipFill>
        <p:spPr>
          <a:xfrm>
            <a:off x="5943600" y="4572000"/>
            <a:ext cx="3049587" cy="2026500"/>
          </a:xfrm>
          <a:prstGeom prst="rect">
            <a:avLst/>
          </a:prstGeom>
        </p:spPr>
      </p:pic>
    </p:spTree>
    <p:extLst>
      <p:ext uri="{BB962C8B-B14F-4D97-AF65-F5344CB8AC3E}">
        <p14:creationId xmlns:p14="http://schemas.microsoft.com/office/powerpoint/2010/main" val="2076250795"/>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title" idx="4294967295"/>
          </p:nvPr>
        </p:nvSpPr>
        <p:spPr/>
        <p:txBody>
          <a:bodyPr/>
          <a:lstStyle/>
          <a:p>
            <a:pPr eaLnBrk="1" hangingPunct="1"/>
            <a:r>
              <a:rPr lang="en-US" altLang="en-US" dirty="0" smtClean="0"/>
              <a:t>Risk Factors for PTSD</a:t>
            </a:r>
          </a:p>
        </p:txBody>
      </p:sp>
      <p:sp>
        <p:nvSpPr>
          <p:cNvPr id="53251" name="Rectangle 4"/>
          <p:cNvSpPr>
            <a:spLocks noGrp="1" noChangeArrowheads="1"/>
          </p:cNvSpPr>
          <p:nvPr>
            <p:ph type="body" idx="4294967295"/>
          </p:nvPr>
        </p:nvSpPr>
        <p:spPr>
          <a:xfrm>
            <a:off x="457200" y="1462088"/>
            <a:ext cx="8153400" cy="4570412"/>
          </a:xfrm>
        </p:spPr>
        <p:txBody>
          <a:bodyPr/>
          <a:lstStyle/>
          <a:p>
            <a:pPr marL="347663" indent="-347663" eaLnBrk="1" hangingPunct="1"/>
            <a:r>
              <a:rPr lang="en-US" altLang="en-US" sz="2000" dirty="0" smtClean="0"/>
              <a:t>Environmental:</a:t>
            </a:r>
          </a:p>
          <a:p>
            <a:pPr eaLnBrk="1" hangingPunct="1">
              <a:buFontTx/>
              <a:buChar char="-"/>
            </a:pPr>
            <a:r>
              <a:rPr lang="en-US" altLang="en-US" sz="2000" dirty="0" smtClean="0"/>
              <a:t>Traumatic experience</a:t>
            </a:r>
          </a:p>
          <a:p>
            <a:pPr eaLnBrk="1" hangingPunct="1">
              <a:buFontTx/>
              <a:buChar char="-"/>
            </a:pPr>
            <a:r>
              <a:rPr lang="en-US" altLang="en-US" sz="2000" dirty="0" smtClean="0"/>
              <a:t>Trauma severity</a:t>
            </a:r>
          </a:p>
          <a:p>
            <a:pPr eaLnBrk="1" hangingPunct="1">
              <a:buFontTx/>
              <a:buChar char="-"/>
            </a:pPr>
            <a:r>
              <a:rPr lang="en-US" altLang="en-US" sz="2000" dirty="0" smtClean="0"/>
              <a:t>Lack of social support</a:t>
            </a:r>
          </a:p>
          <a:p>
            <a:pPr eaLnBrk="1" hangingPunct="1">
              <a:buFontTx/>
              <a:buChar char="-"/>
            </a:pPr>
            <a:r>
              <a:rPr lang="en-US" altLang="en-US" sz="2000" dirty="0" smtClean="0"/>
              <a:t>Childhood adversity</a:t>
            </a:r>
          </a:p>
          <a:p>
            <a:pPr marL="344488" indent="-344488" eaLnBrk="1" hangingPunct="1"/>
            <a:r>
              <a:rPr lang="en-US" altLang="en-US" sz="2000" dirty="0" smtClean="0"/>
              <a:t>Personal:</a:t>
            </a:r>
          </a:p>
          <a:p>
            <a:pPr eaLnBrk="1" hangingPunct="1">
              <a:buFontTx/>
              <a:buChar char="-"/>
            </a:pPr>
            <a:r>
              <a:rPr lang="en-US" altLang="en-US" sz="2000" dirty="0" smtClean="0"/>
              <a:t>Being female</a:t>
            </a:r>
          </a:p>
          <a:p>
            <a:pPr eaLnBrk="1" hangingPunct="1">
              <a:buFontTx/>
              <a:buChar char="-"/>
            </a:pPr>
            <a:r>
              <a:rPr lang="en-US" altLang="en-US" sz="2000" dirty="0" smtClean="0"/>
              <a:t>Low SES</a:t>
            </a:r>
          </a:p>
          <a:p>
            <a:pPr eaLnBrk="1" hangingPunct="1">
              <a:buFontTx/>
              <a:buChar char="-"/>
            </a:pPr>
            <a:r>
              <a:rPr lang="en-US" altLang="en-US" sz="2000" dirty="0" smtClean="0"/>
              <a:t>Low intelligence</a:t>
            </a:r>
          </a:p>
          <a:p>
            <a:pPr eaLnBrk="1" hangingPunct="1">
              <a:buFontTx/>
              <a:buChar char="-"/>
            </a:pPr>
            <a:r>
              <a:rPr lang="en-US" altLang="en-US" sz="2000" dirty="0" smtClean="0"/>
              <a:t>History of mental disorder</a:t>
            </a:r>
          </a:p>
          <a:p>
            <a:pPr eaLnBrk="1" hangingPunct="1">
              <a:buFontTx/>
              <a:buChar char="-"/>
            </a:pPr>
            <a:r>
              <a:rPr lang="en-US" altLang="en-US" sz="2000" dirty="0" smtClean="0"/>
              <a:t>Family history of mental disorder</a:t>
            </a:r>
          </a:p>
          <a:p>
            <a:pPr eaLnBrk="1" hangingPunct="1">
              <a:buFontTx/>
              <a:buChar char="-"/>
            </a:pPr>
            <a:r>
              <a:rPr lang="en-US" altLang="en-US" sz="2000" dirty="0" smtClean="0"/>
              <a:t>neuroticism</a:t>
            </a:r>
          </a:p>
        </p:txBody>
      </p:sp>
      <p:pic>
        <p:nvPicPr>
          <p:cNvPr id="2" name="Picture 1"/>
          <p:cNvPicPr>
            <a:picLocks noChangeAspect="1"/>
          </p:cNvPicPr>
          <p:nvPr/>
        </p:nvPicPr>
        <p:blipFill>
          <a:blip r:embed="rId3"/>
          <a:stretch>
            <a:fillRect/>
          </a:stretch>
        </p:blipFill>
        <p:spPr>
          <a:xfrm>
            <a:off x="5499525" y="1476423"/>
            <a:ext cx="3185688" cy="4148131"/>
          </a:xfrm>
          <a:prstGeom prst="rect">
            <a:avLst/>
          </a:prstGeom>
        </p:spPr>
      </p:pic>
    </p:spTree>
    <p:extLst>
      <p:ext uri="{BB962C8B-B14F-4D97-AF65-F5344CB8AC3E}">
        <p14:creationId xmlns:p14="http://schemas.microsoft.com/office/powerpoint/2010/main" val="1866450162"/>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85800" y="1371600"/>
            <a:ext cx="7772400" cy="1470025"/>
          </a:xfrm>
        </p:spPr>
        <p:txBody>
          <a:bodyPr anchor="b"/>
          <a:lstStyle/>
          <a:p>
            <a:pPr eaLnBrk="1" hangingPunct="1">
              <a:defRPr/>
            </a:pPr>
            <a:r>
              <a:rPr lang="en-US" dirty="0" smtClean="0">
                <a:ea typeface="+mj-ea"/>
                <a:cs typeface="+mj-cs"/>
              </a:rPr>
              <a:t>Mood Disorders</a:t>
            </a:r>
          </a:p>
        </p:txBody>
      </p:sp>
    </p:spTree>
    <p:extLst>
      <p:ext uri="{BB962C8B-B14F-4D97-AF65-F5344CB8AC3E}">
        <p14:creationId xmlns:p14="http://schemas.microsoft.com/office/powerpoint/2010/main" val="2957757975"/>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3"/>
          <p:cNvSpPr>
            <a:spLocks noGrp="1" noChangeArrowheads="1"/>
          </p:cNvSpPr>
          <p:nvPr>
            <p:ph type="title" idx="4294967295"/>
          </p:nvPr>
        </p:nvSpPr>
        <p:spPr/>
        <p:txBody>
          <a:bodyPr/>
          <a:lstStyle/>
          <a:p>
            <a:pPr eaLnBrk="1" hangingPunct="1"/>
            <a:r>
              <a:rPr lang="en-US" altLang="en-US" sz="3600" dirty="0" smtClean="0"/>
              <a:t/>
            </a:r>
            <a:br>
              <a:rPr lang="en-US" altLang="en-US" sz="3600" dirty="0" smtClean="0"/>
            </a:br>
            <a:r>
              <a:rPr lang="en-US" altLang="en-US" sz="3600" dirty="0" smtClean="0"/>
              <a:t>Major Depression Disorder</a:t>
            </a:r>
          </a:p>
        </p:txBody>
      </p:sp>
      <p:sp>
        <p:nvSpPr>
          <p:cNvPr id="142340" name="Rectangle 4"/>
          <p:cNvSpPr>
            <a:spLocks noGrp="1" noChangeArrowheads="1"/>
          </p:cNvSpPr>
          <p:nvPr>
            <p:ph type="body" idx="4294967295"/>
          </p:nvPr>
        </p:nvSpPr>
        <p:spPr/>
        <p:txBody>
          <a:bodyPr/>
          <a:lstStyle/>
          <a:p>
            <a:pPr marL="347663" indent="-347663" eaLnBrk="1" hangingPunct="1"/>
            <a:r>
              <a:rPr lang="en-US" altLang="en-US" dirty="0" smtClean="0"/>
              <a:t>May come on suddenly or gradually</a:t>
            </a:r>
          </a:p>
          <a:p>
            <a:pPr marL="347663" indent="-347663" eaLnBrk="1" hangingPunct="1"/>
            <a:r>
              <a:rPr lang="en-US" altLang="en-US" dirty="0" smtClean="0"/>
              <a:t>One episode or repeated depressive periods</a:t>
            </a:r>
          </a:p>
          <a:p>
            <a:pPr marL="347663" indent="-347663" eaLnBrk="1" hangingPunct="1"/>
            <a:r>
              <a:rPr lang="en-US" altLang="en-US" dirty="0" smtClean="0"/>
              <a:t>Episodes can last weeks or months</a:t>
            </a:r>
          </a:p>
          <a:p>
            <a:pPr marL="347663" indent="-347663" eaLnBrk="1" hangingPunct="1"/>
            <a:r>
              <a:rPr lang="en-US" altLang="en-US" dirty="0" smtClean="0"/>
              <a:t>16.9% American will experience it during their lifetime</a:t>
            </a:r>
          </a:p>
          <a:p>
            <a:pPr marL="347663" indent="-347663" eaLnBrk="1" hangingPunct="1"/>
            <a:r>
              <a:rPr lang="en-US" altLang="en-US" dirty="0" smtClean="0"/>
              <a:t>More common among women</a:t>
            </a:r>
          </a:p>
        </p:txBody>
      </p:sp>
      <p:pic>
        <p:nvPicPr>
          <p:cNvPr id="2048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268066"/>
            <a:ext cx="55626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339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wipe(left)">
                                      <p:cBhvr>
                                        <p:cTn id="7" dur="500"/>
                                        <p:tgtEl>
                                          <p:spTgt spid="1423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40">
                                            <p:txEl>
                                              <p:pRg st="1" end="1"/>
                                            </p:txEl>
                                          </p:spTgt>
                                        </p:tgtEl>
                                        <p:attrNameLst>
                                          <p:attrName>style.visibility</p:attrName>
                                        </p:attrNameLst>
                                      </p:cBhvr>
                                      <p:to>
                                        <p:strVal val="visible"/>
                                      </p:to>
                                    </p:set>
                                    <p:animEffect transition="in" filter="wipe(left)">
                                      <p:cBhvr>
                                        <p:cTn id="12" dur="500"/>
                                        <p:tgtEl>
                                          <p:spTgt spid="1423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40">
                                            <p:txEl>
                                              <p:pRg st="2" end="2"/>
                                            </p:txEl>
                                          </p:spTgt>
                                        </p:tgtEl>
                                        <p:attrNameLst>
                                          <p:attrName>style.visibility</p:attrName>
                                        </p:attrNameLst>
                                      </p:cBhvr>
                                      <p:to>
                                        <p:strVal val="visible"/>
                                      </p:to>
                                    </p:set>
                                    <p:animEffect transition="in" filter="wipe(left)">
                                      <p:cBhvr>
                                        <p:cTn id="17" dur="500"/>
                                        <p:tgtEl>
                                          <p:spTgt spid="142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40">
                                            <p:txEl>
                                              <p:pRg st="3" end="3"/>
                                            </p:txEl>
                                          </p:spTgt>
                                        </p:tgtEl>
                                        <p:attrNameLst>
                                          <p:attrName>style.visibility</p:attrName>
                                        </p:attrNameLst>
                                      </p:cBhvr>
                                      <p:to>
                                        <p:strVal val="visible"/>
                                      </p:to>
                                    </p:set>
                                    <p:animEffect transition="in" filter="wipe(left)">
                                      <p:cBhvr>
                                        <p:cTn id="22" dur="500"/>
                                        <p:tgtEl>
                                          <p:spTgt spid="142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40">
                                            <p:txEl>
                                              <p:pRg st="4" end="4"/>
                                            </p:txEl>
                                          </p:spTgt>
                                        </p:tgtEl>
                                        <p:attrNameLst>
                                          <p:attrName>style.visibility</p:attrName>
                                        </p:attrNameLst>
                                      </p:cBhvr>
                                      <p:to>
                                        <p:strVal val="visible"/>
                                      </p:to>
                                    </p:set>
                                    <p:animEffect transition="in" filter="wipe(left)">
                                      <p:cBhvr>
                                        <p:cTn id="27" dur="500"/>
                                        <p:tgtEl>
                                          <p:spTgt spid="142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altLang="en-US" sz="3600" dirty="0" smtClean="0"/>
              <a:t>Symptoms of Major Depression</a:t>
            </a:r>
          </a:p>
        </p:txBody>
      </p:sp>
      <p:sp>
        <p:nvSpPr>
          <p:cNvPr id="142340" name="Rectangle 4"/>
          <p:cNvSpPr>
            <a:spLocks noGrp="1" noChangeArrowheads="1"/>
          </p:cNvSpPr>
          <p:nvPr>
            <p:ph type="body" idx="1"/>
          </p:nvPr>
        </p:nvSpPr>
        <p:spPr/>
        <p:txBody>
          <a:bodyPr/>
          <a:lstStyle/>
          <a:p>
            <a:pPr marL="0" indent="0" eaLnBrk="1" hangingPunct="1">
              <a:buNone/>
            </a:pPr>
            <a:r>
              <a:rPr lang="en-US" altLang="en-US" sz="2400" dirty="0" smtClean="0"/>
              <a:t>Major symptoms:</a:t>
            </a:r>
          </a:p>
          <a:p>
            <a:pPr eaLnBrk="1" hangingPunct="1"/>
            <a:r>
              <a:rPr lang="en-US" altLang="en-US" sz="2400" dirty="0" smtClean="0"/>
              <a:t>Depressed mood most of the day, almost every day</a:t>
            </a:r>
          </a:p>
          <a:p>
            <a:pPr eaLnBrk="1" hangingPunct="1"/>
            <a:r>
              <a:rPr lang="en-US" altLang="en-US" sz="2400" dirty="0" smtClean="0"/>
              <a:t>Loss of interest and pleasure in usual activities</a:t>
            </a:r>
          </a:p>
          <a:p>
            <a:pPr marL="0" indent="0" eaLnBrk="1" hangingPunct="1">
              <a:buNone/>
            </a:pPr>
            <a:r>
              <a:rPr lang="en-US" altLang="en-US" sz="2400" dirty="0" smtClean="0"/>
              <a:t>Other symptoms:</a:t>
            </a:r>
          </a:p>
          <a:p>
            <a:pPr eaLnBrk="1" hangingPunct="1"/>
            <a:r>
              <a:rPr lang="en-US" altLang="en-US" sz="2400" dirty="0" smtClean="0"/>
              <a:t>Significant change in weight/appetite</a:t>
            </a:r>
          </a:p>
          <a:p>
            <a:pPr eaLnBrk="1" hangingPunct="1"/>
            <a:r>
              <a:rPr lang="en-US" altLang="en-US" sz="2400" dirty="0" smtClean="0"/>
              <a:t>Sleeping disorder</a:t>
            </a:r>
          </a:p>
          <a:p>
            <a:pPr eaLnBrk="1" hangingPunct="1"/>
            <a:r>
              <a:rPr lang="en-US" altLang="en-US" sz="2400" dirty="0" smtClean="0"/>
              <a:t>Psychomotor agitation (being jittery) or retardation (e.g., moves and talks slowly)</a:t>
            </a:r>
          </a:p>
          <a:p>
            <a:pPr eaLnBrk="1" hangingPunct="1"/>
            <a:r>
              <a:rPr lang="en-US" altLang="en-US" sz="2400" dirty="0" smtClean="0"/>
              <a:t>Fatigue</a:t>
            </a:r>
          </a:p>
          <a:p>
            <a:pPr eaLnBrk="1" hangingPunct="1"/>
            <a:r>
              <a:rPr lang="en-US" altLang="en-US" sz="2400" dirty="0" smtClean="0"/>
              <a:t>Feelings of worthlessness </a:t>
            </a:r>
          </a:p>
          <a:p>
            <a:pPr eaLnBrk="1" hangingPunct="1"/>
            <a:r>
              <a:rPr lang="en-US" altLang="en-US" sz="2400" dirty="0" smtClean="0"/>
              <a:t>Difficulty concentrating</a:t>
            </a:r>
          </a:p>
          <a:p>
            <a:pPr eaLnBrk="1" hangingPunct="1"/>
            <a:r>
              <a:rPr lang="en-US" altLang="en-US" sz="2400" dirty="0" smtClean="0"/>
              <a:t>Suicidal thoughts</a:t>
            </a:r>
          </a:p>
        </p:txBody>
      </p:sp>
    </p:spTree>
    <p:extLst>
      <p:ext uri="{BB962C8B-B14F-4D97-AF65-F5344CB8AC3E}">
        <p14:creationId xmlns:p14="http://schemas.microsoft.com/office/powerpoint/2010/main" val="229110024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wipe(left)">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40">
                                            <p:txEl>
                                              <p:pRg st="1" end="1"/>
                                            </p:txEl>
                                          </p:spTgt>
                                        </p:tgtEl>
                                        <p:attrNameLst>
                                          <p:attrName>style.visibility</p:attrName>
                                        </p:attrNameLst>
                                      </p:cBhvr>
                                      <p:to>
                                        <p:strVal val="visible"/>
                                      </p:to>
                                    </p:set>
                                    <p:animEffect transition="in" filter="wipe(left)">
                                      <p:cBhvr>
                                        <p:cTn id="12" dur="500"/>
                                        <p:tgtEl>
                                          <p:spTgt spid="142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40">
                                            <p:txEl>
                                              <p:pRg st="2" end="2"/>
                                            </p:txEl>
                                          </p:spTgt>
                                        </p:tgtEl>
                                        <p:attrNameLst>
                                          <p:attrName>style.visibility</p:attrName>
                                        </p:attrNameLst>
                                      </p:cBhvr>
                                      <p:to>
                                        <p:strVal val="visible"/>
                                      </p:to>
                                    </p:set>
                                    <p:animEffect transition="in" filter="wipe(left)">
                                      <p:cBhvr>
                                        <p:cTn id="17" dur="500"/>
                                        <p:tgtEl>
                                          <p:spTgt spid="142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40">
                                            <p:txEl>
                                              <p:pRg st="3" end="3"/>
                                            </p:txEl>
                                          </p:spTgt>
                                        </p:tgtEl>
                                        <p:attrNameLst>
                                          <p:attrName>style.visibility</p:attrName>
                                        </p:attrNameLst>
                                      </p:cBhvr>
                                      <p:to>
                                        <p:strVal val="visible"/>
                                      </p:to>
                                    </p:set>
                                    <p:animEffect transition="in" filter="wipe(left)">
                                      <p:cBhvr>
                                        <p:cTn id="22" dur="500"/>
                                        <p:tgtEl>
                                          <p:spTgt spid="142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40">
                                            <p:txEl>
                                              <p:pRg st="4" end="4"/>
                                            </p:txEl>
                                          </p:spTgt>
                                        </p:tgtEl>
                                        <p:attrNameLst>
                                          <p:attrName>style.visibility</p:attrName>
                                        </p:attrNameLst>
                                      </p:cBhvr>
                                      <p:to>
                                        <p:strVal val="visible"/>
                                      </p:to>
                                    </p:set>
                                    <p:animEffect transition="in" filter="wipe(left)">
                                      <p:cBhvr>
                                        <p:cTn id="27" dur="500"/>
                                        <p:tgtEl>
                                          <p:spTgt spid="1423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340">
                                            <p:txEl>
                                              <p:pRg st="5" end="5"/>
                                            </p:txEl>
                                          </p:spTgt>
                                        </p:tgtEl>
                                        <p:attrNameLst>
                                          <p:attrName>style.visibility</p:attrName>
                                        </p:attrNameLst>
                                      </p:cBhvr>
                                      <p:to>
                                        <p:strVal val="visible"/>
                                      </p:to>
                                    </p:set>
                                    <p:animEffect transition="in" filter="wipe(left)">
                                      <p:cBhvr>
                                        <p:cTn id="32" dur="500"/>
                                        <p:tgtEl>
                                          <p:spTgt spid="1423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2340">
                                            <p:txEl>
                                              <p:pRg st="6" end="6"/>
                                            </p:txEl>
                                          </p:spTgt>
                                        </p:tgtEl>
                                        <p:attrNameLst>
                                          <p:attrName>style.visibility</p:attrName>
                                        </p:attrNameLst>
                                      </p:cBhvr>
                                      <p:to>
                                        <p:strVal val="visible"/>
                                      </p:to>
                                    </p:set>
                                    <p:animEffect transition="in" filter="wipe(left)">
                                      <p:cBhvr>
                                        <p:cTn id="37" dur="500"/>
                                        <p:tgtEl>
                                          <p:spTgt spid="1423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2340">
                                            <p:txEl>
                                              <p:pRg st="7" end="7"/>
                                            </p:txEl>
                                          </p:spTgt>
                                        </p:tgtEl>
                                        <p:attrNameLst>
                                          <p:attrName>style.visibility</p:attrName>
                                        </p:attrNameLst>
                                      </p:cBhvr>
                                      <p:to>
                                        <p:strVal val="visible"/>
                                      </p:to>
                                    </p:set>
                                    <p:animEffect transition="in" filter="wipe(left)">
                                      <p:cBhvr>
                                        <p:cTn id="42" dur="500"/>
                                        <p:tgtEl>
                                          <p:spTgt spid="14234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2340">
                                            <p:txEl>
                                              <p:pRg st="8" end="8"/>
                                            </p:txEl>
                                          </p:spTgt>
                                        </p:tgtEl>
                                        <p:attrNameLst>
                                          <p:attrName>style.visibility</p:attrName>
                                        </p:attrNameLst>
                                      </p:cBhvr>
                                      <p:to>
                                        <p:strVal val="visible"/>
                                      </p:to>
                                    </p:set>
                                    <p:animEffect transition="in" filter="wipe(left)">
                                      <p:cBhvr>
                                        <p:cTn id="47" dur="500"/>
                                        <p:tgtEl>
                                          <p:spTgt spid="14234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2340">
                                            <p:txEl>
                                              <p:pRg st="9" end="9"/>
                                            </p:txEl>
                                          </p:spTgt>
                                        </p:tgtEl>
                                        <p:attrNameLst>
                                          <p:attrName>style.visibility</p:attrName>
                                        </p:attrNameLst>
                                      </p:cBhvr>
                                      <p:to>
                                        <p:strVal val="visible"/>
                                      </p:to>
                                    </p:set>
                                    <p:animEffect transition="in" filter="wipe(left)">
                                      <p:cBhvr>
                                        <p:cTn id="52" dur="500"/>
                                        <p:tgtEl>
                                          <p:spTgt spid="14234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2340">
                                            <p:txEl>
                                              <p:pRg st="10" end="10"/>
                                            </p:txEl>
                                          </p:spTgt>
                                        </p:tgtEl>
                                        <p:attrNameLst>
                                          <p:attrName>style.visibility</p:attrName>
                                        </p:attrNameLst>
                                      </p:cBhvr>
                                      <p:to>
                                        <p:strVal val="visible"/>
                                      </p:to>
                                    </p:set>
                                    <p:animEffect transition="in" filter="wipe(left)">
                                      <p:cBhvr>
                                        <p:cTn id="57" dur="500"/>
                                        <p:tgtEl>
                                          <p:spTgt spid="1423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altLang="en-US" sz="3600" dirty="0" smtClean="0"/>
              <a:t>Subtypes of Depression</a:t>
            </a:r>
          </a:p>
        </p:txBody>
      </p:sp>
      <p:sp>
        <p:nvSpPr>
          <p:cNvPr id="142340" name="Rectangle 4"/>
          <p:cNvSpPr>
            <a:spLocks noGrp="1" noChangeArrowheads="1"/>
          </p:cNvSpPr>
          <p:nvPr>
            <p:ph type="body" idx="1"/>
          </p:nvPr>
        </p:nvSpPr>
        <p:spPr/>
        <p:txBody>
          <a:bodyPr/>
          <a:lstStyle/>
          <a:p>
            <a:pPr marL="347663" indent="-347663" eaLnBrk="1" hangingPunct="1"/>
            <a:r>
              <a:rPr lang="en-US" altLang="en-US" sz="2400" dirty="0" smtClean="0"/>
              <a:t>Seasonal pattern: a person displays the symptoms of major depressive disorder only during a particular time of the year.</a:t>
            </a:r>
          </a:p>
          <a:p>
            <a:pPr marL="347663" indent="-347663" eaLnBrk="1" hangingPunct="1"/>
            <a:endParaRPr lang="en-US" altLang="en-US" sz="2400" dirty="0"/>
          </a:p>
          <a:p>
            <a:pPr marL="347663" indent="-347663" eaLnBrk="1" hangingPunct="1"/>
            <a:r>
              <a:rPr lang="en-US" altLang="en-US" sz="2400" dirty="0" err="1" smtClean="0"/>
              <a:t>Peripartum</a:t>
            </a:r>
            <a:r>
              <a:rPr lang="en-US" altLang="en-US" sz="2400" dirty="0" smtClean="0"/>
              <a:t> onset: postpartum depression</a:t>
            </a:r>
          </a:p>
          <a:p>
            <a:pPr marL="347663" indent="-347663" eaLnBrk="1" hangingPunct="1"/>
            <a:endParaRPr lang="en-US" altLang="en-US" sz="2400" dirty="0"/>
          </a:p>
          <a:p>
            <a:pPr marL="347663" indent="-347663" eaLnBrk="1" hangingPunct="1"/>
            <a:endParaRPr lang="en-US" altLang="en-US" sz="2400" dirty="0" smtClean="0"/>
          </a:p>
          <a:p>
            <a:pPr marL="347663" indent="-347663" eaLnBrk="1" hangingPunct="1"/>
            <a:r>
              <a:rPr lang="en-US" altLang="en-US" sz="2400" dirty="0" smtClean="0"/>
              <a:t>Persistent depressive disorder: chronically sad and melancholy, but do not meet all the criteria for major depression</a:t>
            </a:r>
          </a:p>
        </p:txBody>
      </p:sp>
    </p:spTree>
    <p:extLst>
      <p:ext uri="{BB962C8B-B14F-4D97-AF65-F5344CB8AC3E}">
        <p14:creationId xmlns:p14="http://schemas.microsoft.com/office/powerpoint/2010/main" val="49870202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wipe(left)">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40">
                                            <p:txEl>
                                              <p:pRg st="2" end="2"/>
                                            </p:txEl>
                                          </p:spTgt>
                                        </p:tgtEl>
                                        <p:attrNameLst>
                                          <p:attrName>style.visibility</p:attrName>
                                        </p:attrNameLst>
                                      </p:cBhvr>
                                      <p:to>
                                        <p:strVal val="visible"/>
                                      </p:to>
                                    </p:set>
                                    <p:animEffect transition="in" filter="wipe(left)">
                                      <p:cBhvr>
                                        <p:cTn id="12" dur="500"/>
                                        <p:tgtEl>
                                          <p:spTgt spid="1423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40">
                                            <p:txEl>
                                              <p:pRg st="5" end="5"/>
                                            </p:txEl>
                                          </p:spTgt>
                                        </p:tgtEl>
                                        <p:attrNameLst>
                                          <p:attrName>style.visibility</p:attrName>
                                        </p:attrNameLst>
                                      </p:cBhvr>
                                      <p:to>
                                        <p:strVal val="visible"/>
                                      </p:to>
                                    </p:set>
                                    <p:animEffect transition="in" filter="wipe(left)">
                                      <p:cBhvr>
                                        <p:cTn id="17" dur="500"/>
                                        <p:tgtEl>
                                          <p:spTgt spid="1423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0" y="1143000"/>
            <a:ext cx="2971800" cy="4896489"/>
          </a:xfrm>
          <a:prstGeom prst="rect">
            <a:avLst/>
          </a:prstGeom>
        </p:spPr>
      </p:pic>
    </p:spTree>
    <p:extLst>
      <p:ext uri="{BB962C8B-B14F-4D97-AF65-F5344CB8AC3E}">
        <p14:creationId xmlns:p14="http://schemas.microsoft.com/office/powerpoint/2010/main" val="3911803972"/>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altLang="en-US" sz="3600" dirty="0" smtClean="0"/>
              <a:t>Bipolar Disorder</a:t>
            </a:r>
          </a:p>
        </p:txBody>
      </p:sp>
      <p:sp>
        <p:nvSpPr>
          <p:cNvPr id="142340" name="Rectangle 4"/>
          <p:cNvSpPr>
            <a:spLocks noGrp="1" noChangeArrowheads="1"/>
          </p:cNvSpPr>
          <p:nvPr>
            <p:ph type="body" idx="1"/>
          </p:nvPr>
        </p:nvSpPr>
        <p:spPr/>
        <p:txBody>
          <a:bodyPr/>
          <a:lstStyle/>
          <a:p>
            <a:pPr marL="347663" indent="-347663" eaLnBrk="1" hangingPunct="1"/>
            <a:r>
              <a:rPr lang="en-US" altLang="en-US" sz="2400" dirty="0" smtClean="0"/>
              <a:t>Experience extreme mood swings between depression and mania.</a:t>
            </a:r>
          </a:p>
          <a:p>
            <a:pPr marL="347663" indent="-347663" eaLnBrk="1" hangingPunct="1"/>
            <a:r>
              <a:rPr lang="en-US" altLang="en-US" sz="2400" dirty="0" smtClean="0"/>
              <a:t>To be diagnosed, a person must have experienced at least one </a:t>
            </a:r>
            <a:r>
              <a:rPr lang="en-US" altLang="en-US" sz="2400" dirty="0" smtClean="0">
                <a:hlinkClick r:id="rId3"/>
              </a:rPr>
              <a:t>manic episode</a:t>
            </a:r>
            <a:r>
              <a:rPr lang="en-US" altLang="en-US" sz="2400" dirty="0" smtClean="0"/>
              <a:t> in his life</a:t>
            </a:r>
          </a:p>
          <a:p>
            <a:pPr marL="687388" indent="-342900" eaLnBrk="1" hangingPunct="1">
              <a:buFontTx/>
              <a:buChar char="-"/>
            </a:pPr>
            <a:r>
              <a:rPr lang="en-US" altLang="en-US" sz="2000" dirty="0" smtClean="0"/>
              <a:t>Experience euphoric mood, extremely talkative</a:t>
            </a:r>
          </a:p>
          <a:p>
            <a:pPr marL="687388" indent="-342900" eaLnBrk="1" hangingPunct="1">
              <a:buFontTx/>
              <a:buChar char="-"/>
            </a:pPr>
            <a:r>
              <a:rPr lang="en-US" altLang="en-US" sz="2000" dirty="0" smtClean="0"/>
              <a:t>Excessively irritably</a:t>
            </a:r>
          </a:p>
          <a:p>
            <a:pPr marL="687388" indent="-342900" eaLnBrk="1" hangingPunct="1">
              <a:buFontTx/>
              <a:buChar char="-"/>
            </a:pPr>
            <a:r>
              <a:rPr lang="en-US" altLang="en-US" sz="2000" dirty="0" smtClean="0"/>
              <a:t>Flight of ideas, abruptly switching from one topic to another</a:t>
            </a:r>
          </a:p>
          <a:p>
            <a:pPr marL="687388" indent="-342900" eaLnBrk="1" hangingPunct="1">
              <a:buFontTx/>
              <a:buChar char="-"/>
            </a:pPr>
            <a:r>
              <a:rPr lang="en-US" altLang="en-US" sz="2000" dirty="0" smtClean="0"/>
              <a:t>Grandiosity</a:t>
            </a:r>
          </a:p>
          <a:p>
            <a:pPr marL="687388" indent="-342900" eaLnBrk="1" hangingPunct="1">
              <a:buFontTx/>
              <a:buChar char="-"/>
            </a:pPr>
            <a:r>
              <a:rPr lang="en-US" altLang="en-US" sz="2000" dirty="0" smtClean="0"/>
              <a:t>Multitasking with little need for sleep</a:t>
            </a:r>
          </a:p>
          <a:p>
            <a:pPr marL="687388" indent="-342900" eaLnBrk="1" hangingPunct="1">
              <a:buFontTx/>
              <a:buChar char="-"/>
            </a:pPr>
            <a:r>
              <a:rPr lang="en-US" altLang="en-US" sz="2000" dirty="0" smtClean="0"/>
              <a:t>Recklessly engage in pleasurable activities </a:t>
            </a:r>
          </a:p>
        </p:txBody>
      </p:sp>
    </p:spTree>
    <p:extLst>
      <p:ext uri="{BB962C8B-B14F-4D97-AF65-F5344CB8AC3E}">
        <p14:creationId xmlns:p14="http://schemas.microsoft.com/office/powerpoint/2010/main" val="13962833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wipe(left)">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40">
                                            <p:txEl>
                                              <p:pRg st="1" end="1"/>
                                            </p:txEl>
                                          </p:spTgt>
                                        </p:tgtEl>
                                        <p:attrNameLst>
                                          <p:attrName>style.visibility</p:attrName>
                                        </p:attrNameLst>
                                      </p:cBhvr>
                                      <p:to>
                                        <p:strVal val="visible"/>
                                      </p:to>
                                    </p:set>
                                    <p:animEffect transition="in" filter="wipe(left)">
                                      <p:cBhvr>
                                        <p:cTn id="12" dur="500"/>
                                        <p:tgtEl>
                                          <p:spTgt spid="142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40">
                                            <p:txEl>
                                              <p:pRg st="2" end="2"/>
                                            </p:txEl>
                                          </p:spTgt>
                                        </p:tgtEl>
                                        <p:attrNameLst>
                                          <p:attrName>style.visibility</p:attrName>
                                        </p:attrNameLst>
                                      </p:cBhvr>
                                      <p:to>
                                        <p:strVal val="visible"/>
                                      </p:to>
                                    </p:set>
                                    <p:animEffect transition="in" filter="wipe(left)">
                                      <p:cBhvr>
                                        <p:cTn id="17" dur="500"/>
                                        <p:tgtEl>
                                          <p:spTgt spid="142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40">
                                            <p:txEl>
                                              <p:pRg st="3" end="3"/>
                                            </p:txEl>
                                          </p:spTgt>
                                        </p:tgtEl>
                                        <p:attrNameLst>
                                          <p:attrName>style.visibility</p:attrName>
                                        </p:attrNameLst>
                                      </p:cBhvr>
                                      <p:to>
                                        <p:strVal val="visible"/>
                                      </p:to>
                                    </p:set>
                                    <p:animEffect transition="in" filter="wipe(left)">
                                      <p:cBhvr>
                                        <p:cTn id="22" dur="500"/>
                                        <p:tgtEl>
                                          <p:spTgt spid="1423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40">
                                            <p:txEl>
                                              <p:pRg st="4" end="4"/>
                                            </p:txEl>
                                          </p:spTgt>
                                        </p:tgtEl>
                                        <p:attrNameLst>
                                          <p:attrName>style.visibility</p:attrName>
                                        </p:attrNameLst>
                                      </p:cBhvr>
                                      <p:to>
                                        <p:strVal val="visible"/>
                                      </p:to>
                                    </p:set>
                                    <p:animEffect transition="in" filter="wipe(left)">
                                      <p:cBhvr>
                                        <p:cTn id="27" dur="500"/>
                                        <p:tgtEl>
                                          <p:spTgt spid="1423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340">
                                            <p:txEl>
                                              <p:pRg st="5" end="5"/>
                                            </p:txEl>
                                          </p:spTgt>
                                        </p:tgtEl>
                                        <p:attrNameLst>
                                          <p:attrName>style.visibility</p:attrName>
                                        </p:attrNameLst>
                                      </p:cBhvr>
                                      <p:to>
                                        <p:strVal val="visible"/>
                                      </p:to>
                                    </p:set>
                                    <p:animEffect transition="in" filter="wipe(left)">
                                      <p:cBhvr>
                                        <p:cTn id="32" dur="500"/>
                                        <p:tgtEl>
                                          <p:spTgt spid="1423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2340">
                                            <p:txEl>
                                              <p:pRg st="6" end="6"/>
                                            </p:txEl>
                                          </p:spTgt>
                                        </p:tgtEl>
                                        <p:attrNameLst>
                                          <p:attrName>style.visibility</p:attrName>
                                        </p:attrNameLst>
                                      </p:cBhvr>
                                      <p:to>
                                        <p:strVal val="visible"/>
                                      </p:to>
                                    </p:set>
                                    <p:animEffect transition="in" filter="wipe(left)">
                                      <p:cBhvr>
                                        <p:cTn id="37" dur="500"/>
                                        <p:tgtEl>
                                          <p:spTgt spid="1423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2340">
                                            <p:txEl>
                                              <p:pRg st="7" end="7"/>
                                            </p:txEl>
                                          </p:spTgt>
                                        </p:tgtEl>
                                        <p:attrNameLst>
                                          <p:attrName>style.visibility</p:attrName>
                                        </p:attrNameLst>
                                      </p:cBhvr>
                                      <p:to>
                                        <p:strVal val="visible"/>
                                      </p:to>
                                    </p:set>
                                    <p:animEffect transition="in" filter="wipe(left)">
                                      <p:cBhvr>
                                        <p:cTn id="42" dur="500"/>
                                        <p:tgtEl>
                                          <p:spTgt spid="1423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p:txBody>
          <a:bodyPr/>
          <a:lstStyle/>
          <a:p>
            <a:pPr eaLnBrk="1" hangingPunct="1"/>
            <a:r>
              <a:rPr lang="en-US" altLang="en-US" sz="3600" dirty="0" smtClean="0"/>
              <a:t>Risk Factors for Bipolar Disorder</a:t>
            </a:r>
          </a:p>
        </p:txBody>
      </p:sp>
      <p:sp>
        <p:nvSpPr>
          <p:cNvPr id="142340" name="Rectangle 4"/>
          <p:cNvSpPr>
            <a:spLocks noGrp="1" noChangeArrowheads="1"/>
          </p:cNvSpPr>
          <p:nvPr>
            <p:ph type="body" idx="1"/>
          </p:nvPr>
        </p:nvSpPr>
        <p:spPr/>
        <p:txBody>
          <a:bodyPr/>
          <a:lstStyle/>
          <a:p>
            <a:pPr marL="347663" indent="-347663" eaLnBrk="1" hangingPunct="1"/>
            <a:r>
              <a:rPr lang="en-US" altLang="en-US" sz="2000" dirty="0" smtClean="0"/>
              <a:t>In the U.S., 1 out of 100 meet the criteria within their lifetime.</a:t>
            </a:r>
          </a:p>
          <a:p>
            <a:pPr marL="347663" indent="-347663" eaLnBrk="1" hangingPunct="1"/>
            <a:r>
              <a:rPr lang="en-US" altLang="en-US" sz="2000" dirty="0" smtClean="0"/>
              <a:t>Higher rates in men.</a:t>
            </a:r>
          </a:p>
          <a:p>
            <a:pPr marL="347663" indent="-347663" eaLnBrk="1" hangingPunct="1"/>
            <a:r>
              <a:rPr lang="en-US" altLang="en-US" sz="2000" dirty="0" smtClean="0"/>
              <a:t>50% do not receive treatment.</a:t>
            </a:r>
          </a:p>
          <a:p>
            <a:pPr marL="347663" indent="-347663" eaLnBrk="1" hangingPunct="1"/>
            <a:r>
              <a:rPr lang="en-US" altLang="en-US" sz="2000" dirty="0" smtClean="0"/>
              <a:t>High suicide rate</a:t>
            </a:r>
          </a:p>
        </p:txBody>
      </p:sp>
      <p:pic>
        <p:nvPicPr>
          <p:cNvPr id="2" name="Picture 1"/>
          <p:cNvPicPr>
            <a:picLocks noChangeAspect="1"/>
          </p:cNvPicPr>
          <p:nvPr/>
        </p:nvPicPr>
        <p:blipFill>
          <a:blip r:embed="rId3"/>
          <a:stretch>
            <a:fillRect/>
          </a:stretch>
        </p:blipFill>
        <p:spPr>
          <a:xfrm>
            <a:off x="1524000" y="3124200"/>
            <a:ext cx="6096000" cy="3429000"/>
          </a:xfrm>
          <a:prstGeom prst="rect">
            <a:avLst/>
          </a:prstGeom>
        </p:spPr>
      </p:pic>
    </p:spTree>
    <p:extLst>
      <p:ext uri="{BB962C8B-B14F-4D97-AF65-F5344CB8AC3E}">
        <p14:creationId xmlns:p14="http://schemas.microsoft.com/office/powerpoint/2010/main" val="136025755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40">
                                            <p:txEl>
                                              <p:pRg st="0" end="0"/>
                                            </p:txEl>
                                          </p:spTgt>
                                        </p:tgtEl>
                                        <p:attrNameLst>
                                          <p:attrName>style.visibility</p:attrName>
                                        </p:attrNameLst>
                                      </p:cBhvr>
                                      <p:to>
                                        <p:strVal val="visible"/>
                                      </p:to>
                                    </p:set>
                                    <p:animEffect transition="in" filter="wipe(left)">
                                      <p:cBhvr>
                                        <p:cTn id="7" dur="500"/>
                                        <p:tgtEl>
                                          <p:spTgt spid="142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2340">
                                            <p:txEl>
                                              <p:pRg st="1" end="1"/>
                                            </p:txEl>
                                          </p:spTgt>
                                        </p:tgtEl>
                                        <p:attrNameLst>
                                          <p:attrName>style.visibility</p:attrName>
                                        </p:attrNameLst>
                                      </p:cBhvr>
                                      <p:to>
                                        <p:strVal val="visible"/>
                                      </p:to>
                                    </p:set>
                                    <p:animEffect transition="in" filter="wipe(left)">
                                      <p:cBhvr>
                                        <p:cTn id="12" dur="500"/>
                                        <p:tgtEl>
                                          <p:spTgt spid="142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40">
                                            <p:txEl>
                                              <p:pRg st="2" end="2"/>
                                            </p:txEl>
                                          </p:spTgt>
                                        </p:tgtEl>
                                        <p:attrNameLst>
                                          <p:attrName>style.visibility</p:attrName>
                                        </p:attrNameLst>
                                      </p:cBhvr>
                                      <p:to>
                                        <p:strVal val="visible"/>
                                      </p:to>
                                    </p:set>
                                    <p:animEffect transition="in" filter="wipe(left)">
                                      <p:cBhvr>
                                        <p:cTn id="17" dur="500"/>
                                        <p:tgtEl>
                                          <p:spTgt spid="142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2340">
                                            <p:txEl>
                                              <p:pRg st="3" end="3"/>
                                            </p:txEl>
                                          </p:spTgt>
                                        </p:tgtEl>
                                        <p:attrNameLst>
                                          <p:attrName>style.visibility</p:attrName>
                                        </p:attrNameLst>
                                      </p:cBhvr>
                                      <p:to>
                                        <p:strVal val="visible"/>
                                      </p:to>
                                    </p:set>
                                    <p:animEffect transition="in" filter="wipe(left)">
                                      <p:cBhvr>
                                        <p:cTn id="22" dur="500"/>
                                        <p:tgtEl>
                                          <p:spTgt spid="142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dirty="0" smtClean="0"/>
              <a:t>The APA definition</a:t>
            </a:r>
          </a:p>
        </p:txBody>
      </p:sp>
      <p:sp>
        <p:nvSpPr>
          <p:cNvPr id="10243" name="Rectangle 3"/>
          <p:cNvSpPr>
            <a:spLocks noGrp="1" noChangeArrowheads="1"/>
          </p:cNvSpPr>
          <p:nvPr>
            <p:ph type="body" idx="1"/>
          </p:nvPr>
        </p:nvSpPr>
        <p:spPr>
          <a:xfrm>
            <a:off x="458788" y="1223727"/>
            <a:ext cx="8229600" cy="4570412"/>
          </a:xfrm>
        </p:spPr>
        <p:txBody>
          <a:bodyPr/>
          <a:lstStyle/>
          <a:p>
            <a:pPr marL="0" indent="0" eaLnBrk="1" hangingPunct="1">
              <a:buNone/>
            </a:pPr>
            <a:r>
              <a:rPr lang="en-US" altLang="en-US" sz="3200" b="1" dirty="0" smtClean="0"/>
              <a:t>American Psychiatric Association</a:t>
            </a:r>
          </a:p>
          <a:p>
            <a:pPr marL="347663" indent="-347663" eaLnBrk="1" hangingPunct="1"/>
            <a:r>
              <a:rPr lang="en-US" altLang="en-US" dirty="0" smtClean="0"/>
              <a:t>Significant disturbances in thoughts, feelings, and behaviors.</a:t>
            </a:r>
          </a:p>
          <a:p>
            <a:pPr marL="347663" indent="-347663" eaLnBrk="1" hangingPunct="1"/>
            <a:r>
              <a:rPr lang="en-US" altLang="en-US" dirty="0" smtClean="0"/>
              <a:t>Such disturbances reflect dysfunction.</a:t>
            </a:r>
          </a:p>
          <a:p>
            <a:pPr marL="347663" indent="-347663" eaLnBrk="1" hangingPunct="1"/>
            <a:r>
              <a:rPr lang="en-US" altLang="en-US" dirty="0" smtClean="0"/>
              <a:t>Disturbances lead to distress or disability.</a:t>
            </a:r>
          </a:p>
          <a:p>
            <a:pPr marL="347663" indent="-347663" eaLnBrk="1" hangingPunct="1"/>
            <a:r>
              <a:rPr lang="en-US" altLang="en-US" dirty="0" smtClean="0"/>
              <a:t>Disturbances do not reflect culturally approved response to certain events.</a:t>
            </a:r>
          </a:p>
        </p:txBody>
      </p:sp>
    </p:spTree>
    <p:extLst>
      <p:ext uri="{BB962C8B-B14F-4D97-AF65-F5344CB8AC3E}">
        <p14:creationId xmlns:p14="http://schemas.microsoft.com/office/powerpoint/2010/main" val="3628689355"/>
      </p:ext>
    </p:extLst>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Biological Basis of Mood Disorders</a:t>
            </a:r>
            <a:endParaRPr lang="en-US" dirty="0"/>
          </a:p>
        </p:txBody>
      </p:sp>
      <p:sp>
        <p:nvSpPr>
          <p:cNvPr id="3" name="Content Placeholder 2"/>
          <p:cNvSpPr>
            <a:spLocks noGrp="1"/>
          </p:cNvSpPr>
          <p:nvPr>
            <p:ph idx="1"/>
          </p:nvPr>
        </p:nvSpPr>
        <p:spPr/>
        <p:txBody>
          <a:bodyPr>
            <a:normAutofit/>
          </a:bodyPr>
          <a:lstStyle/>
          <a:p>
            <a:r>
              <a:rPr lang="en-US" dirty="0" smtClean="0"/>
              <a:t>Genetic</a:t>
            </a:r>
          </a:p>
          <a:p>
            <a:pPr lvl="1"/>
            <a:r>
              <a:rPr lang="en-US" dirty="0" smtClean="0"/>
              <a:t>Relatives with someone who has Major Depressive disorder– double the risk of developing it</a:t>
            </a:r>
          </a:p>
          <a:p>
            <a:pPr lvl="1"/>
            <a:r>
              <a:rPr lang="en-US" dirty="0" smtClean="0"/>
              <a:t>Relatives with someone who has Bipolar Disorder– nine times the risk of developing it</a:t>
            </a:r>
          </a:p>
          <a:p>
            <a:r>
              <a:rPr lang="en-US" dirty="0" smtClean="0"/>
              <a:t>Biological </a:t>
            </a:r>
            <a:endParaRPr lang="en-US" dirty="0" smtClean="0"/>
          </a:p>
          <a:p>
            <a:pPr lvl="1"/>
            <a:r>
              <a:rPr lang="en-US" dirty="0" smtClean="0"/>
              <a:t>Imbalance of Norepinephrine and Serotonin </a:t>
            </a:r>
          </a:p>
          <a:p>
            <a:pPr lvl="2"/>
            <a:r>
              <a:rPr lang="en-US" dirty="0" smtClean="0"/>
              <a:t>These are important regulators of bodily functions </a:t>
            </a:r>
          </a:p>
        </p:txBody>
      </p:sp>
      <p:pic>
        <p:nvPicPr>
          <p:cNvPr id="4" name="Picture 3"/>
          <p:cNvPicPr>
            <a:picLocks noChangeAspect="1"/>
          </p:cNvPicPr>
          <p:nvPr/>
        </p:nvPicPr>
        <p:blipFill>
          <a:blip r:embed="rId2"/>
          <a:stretch>
            <a:fillRect/>
          </a:stretch>
        </p:blipFill>
        <p:spPr>
          <a:xfrm>
            <a:off x="2514600" y="4648200"/>
            <a:ext cx="3705225" cy="2051315"/>
          </a:xfrm>
          <a:prstGeom prst="rect">
            <a:avLst/>
          </a:prstGeom>
        </p:spPr>
      </p:pic>
    </p:spTree>
    <p:extLst>
      <p:ext uri="{BB962C8B-B14F-4D97-AF65-F5344CB8AC3E}">
        <p14:creationId xmlns:p14="http://schemas.microsoft.com/office/powerpoint/2010/main" val="2510237016"/>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Biological Basis of Mood Disorders</a:t>
            </a:r>
            <a:endParaRPr lang="en-US" dirty="0"/>
          </a:p>
        </p:txBody>
      </p:sp>
      <p:sp>
        <p:nvSpPr>
          <p:cNvPr id="3" name="Content Placeholder 2"/>
          <p:cNvSpPr>
            <a:spLocks noGrp="1"/>
          </p:cNvSpPr>
          <p:nvPr>
            <p:ph idx="1"/>
          </p:nvPr>
        </p:nvSpPr>
        <p:spPr/>
        <p:txBody>
          <a:bodyPr>
            <a:normAutofit/>
          </a:bodyPr>
          <a:lstStyle/>
          <a:p>
            <a:r>
              <a:rPr lang="en-US" dirty="0" smtClean="0"/>
              <a:t>Disorder is linked to abnormal activity in areas of the brain such as the amygdala and prefrontal cortex</a:t>
            </a:r>
          </a:p>
          <a:p>
            <a:pPr lvl="1"/>
            <a:r>
              <a:rPr lang="en-US" dirty="0" smtClean="0"/>
              <a:t>Increased </a:t>
            </a:r>
            <a:r>
              <a:rPr lang="en-US" dirty="0" smtClean="0"/>
              <a:t>activation of </a:t>
            </a:r>
            <a:r>
              <a:rPr lang="en-US" dirty="0" smtClean="0"/>
              <a:t>amygdala</a:t>
            </a:r>
            <a:endParaRPr lang="en-US" dirty="0" smtClean="0"/>
          </a:p>
          <a:p>
            <a:pPr lvl="1"/>
            <a:r>
              <a:rPr lang="en-US" dirty="0" smtClean="0"/>
              <a:t>Less activation of Left PFC </a:t>
            </a:r>
          </a:p>
          <a:p>
            <a:pPr lvl="2"/>
            <a:r>
              <a:rPr lang="en-US" dirty="0" smtClean="0"/>
              <a:t>Inability </a:t>
            </a:r>
            <a:r>
              <a:rPr lang="en-US" dirty="0" smtClean="0"/>
              <a:t>to control negative emotions of the Amygdala</a:t>
            </a:r>
          </a:p>
          <a:p>
            <a:pPr marL="0" indent="0">
              <a:buNone/>
            </a:pPr>
            <a:endParaRPr lang="en-US" dirty="0"/>
          </a:p>
        </p:txBody>
      </p:sp>
      <p:pic>
        <p:nvPicPr>
          <p:cNvPr id="4" name="Picture 3"/>
          <p:cNvPicPr>
            <a:picLocks noChangeAspect="1"/>
          </p:cNvPicPr>
          <p:nvPr/>
        </p:nvPicPr>
        <p:blipFill>
          <a:blip r:embed="rId2"/>
          <a:stretch>
            <a:fillRect/>
          </a:stretch>
        </p:blipFill>
        <p:spPr>
          <a:xfrm>
            <a:off x="2636043" y="4038600"/>
            <a:ext cx="3871913" cy="2631016"/>
          </a:xfrm>
          <a:prstGeom prst="rect">
            <a:avLst/>
          </a:prstGeom>
        </p:spPr>
      </p:pic>
    </p:spTree>
    <p:extLst>
      <p:ext uri="{BB962C8B-B14F-4D97-AF65-F5344CB8AC3E}">
        <p14:creationId xmlns:p14="http://schemas.microsoft.com/office/powerpoint/2010/main" val="263900829"/>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Diathesis-Stress Model and Major Depressive Disorders</a:t>
            </a:r>
            <a:endParaRPr lang="en-US" dirty="0"/>
          </a:p>
        </p:txBody>
      </p:sp>
      <p:sp>
        <p:nvSpPr>
          <p:cNvPr id="3" name="Content Placeholder 2"/>
          <p:cNvSpPr>
            <a:spLocks noGrp="1"/>
          </p:cNvSpPr>
          <p:nvPr>
            <p:ph idx="1"/>
          </p:nvPr>
        </p:nvSpPr>
        <p:spPr/>
        <p:txBody>
          <a:bodyPr>
            <a:normAutofit/>
          </a:bodyPr>
          <a:lstStyle/>
          <a:p>
            <a:r>
              <a:rPr lang="en-US" dirty="0" smtClean="0"/>
              <a:t>Stressful life events can trigger depression</a:t>
            </a:r>
          </a:p>
          <a:p>
            <a:r>
              <a:rPr lang="en-US" dirty="0" smtClean="0"/>
              <a:t>Not </a:t>
            </a:r>
            <a:r>
              <a:rPr lang="en-US" dirty="0" smtClean="0"/>
              <a:t>everyone who goes through this will succumb to </a:t>
            </a:r>
            <a:r>
              <a:rPr lang="en-US" dirty="0" smtClean="0"/>
              <a:t>depression</a:t>
            </a:r>
            <a:endParaRPr lang="en-US" dirty="0" smtClean="0"/>
          </a:p>
          <a:p>
            <a:pPr lvl="1"/>
            <a:r>
              <a:rPr lang="en-US" dirty="0" smtClean="0"/>
              <a:t>Diathesis-Stress model </a:t>
            </a:r>
            <a:endParaRPr lang="en-US" dirty="0"/>
          </a:p>
          <a:p>
            <a:pPr lvl="2"/>
            <a:r>
              <a:rPr lang="en-US" dirty="0" smtClean="0"/>
              <a:t>5-HTTLPR gene-regulates serotonin</a:t>
            </a:r>
          </a:p>
          <a:p>
            <a:pPr lvl="2"/>
            <a:r>
              <a:rPr lang="en-US" dirty="0"/>
              <a:t>O</a:t>
            </a:r>
            <a:r>
              <a:rPr lang="en-US" dirty="0" smtClean="0"/>
              <a:t>ne or two short </a:t>
            </a:r>
            <a:r>
              <a:rPr lang="en-US" dirty="0" smtClean="0"/>
              <a:t>versions </a:t>
            </a:r>
            <a:r>
              <a:rPr lang="en-US" dirty="0" smtClean="0"/>
              <a:t>of </a:t>
            </a:r>
            <a:r>
              <a:rPr lang="en-US" dirty="0"/>
              <a:t>5-HTTLPR </a:t>
            </a:r>
            <a:r>
              <a:rPr lang="en-US" dirty="0" smtClean="0"/>
              <a:t> is paired with a traumatic event </a:t>
            </a:r>
          </a:p>
          <a:p>
            <a:pPr lvl="3"/>
            <a:r>
              <a:rPr lang="en-US" dirty="0" smtClean="0"/>
              <a:t>More likely to have experience an episode related to Major Depressive disorder</a:t>
            </a:r>
            <a:endParaRPr lang="en-US" dirty="0"/>
          </a:p>
        </p:txBody>
      </p:sp>
      <p:pic>
        <p:nvPicPr>
          <p:cNvPr id="4" name="Picture 3"/>
          <p:cNvPicPr>
            <a:picLocks noChangeAspect="1"/>
          </p:cNvPicPr>
          <p:nvPr/>
        </p:nvPicPr>
        <p:blipFill>
          <a:blip r:embed="rId2"/>
          <a:stretch>
            <a:fillRect/>
          </a:stretch>
        </p:blipFill>
        <p:spPr>
          <a:xfrm>
            <a:off x="1828800" y="4572000"/>
            <a:ext cx="5613400" cy="2435443"/>
          </a:xfrm>
          <a:prstGeom prst="rect">
            <a:avLst/>
          </a:prstGeom>
        </p:spPr>
      </p:pic>
    </p:spTree>
    <p:extLst>
      <p:ext uri="{BB962C8B-B14F-4D97-AF65-F5344CB8AC3E}">
        <p14:creationId xmlns:p14="http://schemas.microsoft.com/office/powerpoint/2010/main" val="190457549"/>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Theories </a:t>
            </a:r>
            <a:endParaRPr lang="en-US" dirty="0"/>
          </a:p>
        </p:txBody>
      </p:sp>
      <p:sp>
        <p:nvSpPr>
          <p:cNvPr id="3" name="Content Placeholder 2"/>
          <p:cNvSpPr>
            <a:spLocks noGrp="1"/>
          </p:cNvSpPr>
          <p:nvPr>
            <p:ph idx="1"/>
          </p:nvPr>
        </p:nvSpPr>
        <p:spPr/>
        <p:txBody>
          <a:bodyPr>
            <a:normAutofit/>
          </a:bodyPr>
          <a:lstStyle/>
          <a:p>
            <a:r>
              <a:rPr lang="en-US" dirty="0" smtClean="0"/>
              <a:t>Diathesis-Stress </a:t>
            </a:r>
            <a:r>
              <a:rPr lang="en-US" dirty="0" smtClean="0"/>
              <a:t>models suggest it is triggered by cognitive vulnerability and by precipitating stressful life events</a:t>
            </a:r>
          </a:p>
          <a:p>
            <a:r>
              <a:rPr lang="en-US" dirty="0" smtClean="0"/>
              <a:t>Aaron Beck</a:t>
            </a:r>
          </a:p>
          <a:p>
            <a:pPr lvl="1"/>
            <a:r>
              <a:rPr lang="en-US" dirty="0" smtClean="0"/>
              <a:t>Developed most well known cognitive theory </a:t>
            </a:r>
          </a:p>
          <a:p>
            <a:pPr lvl="1"/>
            <a:r>
              <a:rPr lang="en-US" dirty="0" smtClean="0"/>
              <a:t>Suggests depression-prone people have a predisposition to develop negative schemas</a:t>
            </a:r>
          </a:p>
          <a:p>
            <a:pPr lvl="2"/>
            <a:r>
              <a:rPr lang="en-US" dirty="0" smtClean="0"/>
              <a:t>Negative Schemas = mental predisposition to think in negative way</a:t>
            </a:r>
          </a:p>
          <a:p>
            <a:pPr lvl="2"/>
            <a:r>
              <a:rPr lang="en-US" dirty="0" smtClean="0"/>
              <a:t>Developed in childhood and remain dormant till triggered by negative/stressful life event</a:t>
            </a:r>
          </a:p>
          <a:p>
            <a:pPr lvl="2"/>
            <a:endParaRPr lang="en-US" dirty="0"/>
          </a:p>
        </p:txBody>
      </p:sp>
    </p:spTree>
    <p:extLst>
      <p:ext uri="{BB962C8B-B14F-4D97-AF65-F5344CB8AC3E}">
        <p14:creationId xmlns:p14="http://schemas.microsoft.com/office/powerpoint/2010/main" val="3954465605"/>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47700" y="1371600"/>
            <a:ext cx="7772400" cy="1470025"/>
          </a:xfrm>
        </p:spPr>
        <p:txBody>
          <a:bodyPr anchor="b"/>
          <a:lstStyle/>
          <a:p>
            <a:pPr eaLnBrk="1" hangingPunct="1">
              <a:defRPr/>
            </a:pPr>
            <a:r>
              <a:rPr lang="en-US" dirty="0" smtClean="0">
                <a:ea typeface="+mj-ea"/>
                <a:cs typeface="+mj-cs"/>
              </a:rPr>
              <a:t>Classifying</a:t>
            </a:r>
            <a:br>
              <a:rPr lang="en-US" dirty="0" smtClean="0">
                <a:ea typeface="+mj-ea"/>
                <a:cs typeface="+mj-cs"/>
              </a:rPr>
            </a:br>
            <a:r>
              <a:rPr lang="en-US" dirty="0" smtClean="0">
                <a:ea typeface="+mj-ea"/>
                <a:cs typeface="+mj-cs"/>
              </a:rPr>
              <a:t>Psychological Disorders</a:t>
            </a:r>
          </a:p>
        </p:txBody>
      </p:sp>
      <p:sp>
        <p:nvSpPr>
          <p:cNvPr id="32771"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pPr>
            <a:r>
              <a:rPr lang="en-US" altLang="en-US" sz="3200" smtClean="0"/>
              <a:t>How many psychological disorders</a:t>
            </a:r>
            <a:br>
              <a:rPr lang="en-US" altLang="en-US" sz="3200" smtClean="0"/>
            </a:br>
            <a:r>
              <a:rPr lang="en-US" altLang="en-US" sz="3200" smtClean="0"/>
              <a:t>have been identified?</a:t>
            </a:r>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Classification Systems</a:t>
            </a:r>
          </a:p>
        </p:txBody>
      </p:sp>
      <p:sp>
        <p:nvSpPr>
          <p:cNvPr id="34819" name="Rectangle 3"/>
          <p:cNvSpPr>
            <a:spLocks noGrp="1" noChangeArrowheads="1"/>
          </p:cNvSpPr>
          <p:nvPr>
            <p:ph type="body" idx="1"/>
          </p:nvPr>
        </p:nvSpPr>
        <p:spPr/>
        <p:txBody>
          <a:bodyPr/>
          <a:lstStyle/>
          <a:p>
            <a:pPr>
              <a:lnSpc>
                <a:spcPct val="80000"/>
              </a:lnSpc>
            </a:pPr>
            <a:r>
              <a:rPr lang="en-US" altLang="en-US" smtClean="0"/>
              <a:t>In North America</a:t>
            </a:r>
          </a:p>
          <a:p>
            <a:pPr lvl="1">
              <a:lnSpc>
                <a:spcPct val="80000"/>
              </a:lnSpc>
            </a:pPr>
            <a:r>
              <a:rPr lang="en-US" altLang="en-US" smtClean="0"/>
              <a:t>The </a:t>
            </a:r>
            <a:r>
              <a:rPr lang="en-US" altLang="en-US" i="1" smtClean="0"/>
              <a:t>Diagnostic and Statistical Manual of Mental Disorders </a:t>
            </a:r>
            <a:r>
              <a:rPr lang="en-US" altLang="en-US" smtClean="0"/>
              <a:t>(</a:t>
            </a:r>
            <a:r>
              <a:rPr lang="en-US" altLang="en-US" i="1" smtClean="0"/>
              <a:t>DSM-5</a:t>
            </a:r>
            <a:r>
              <a:rPr lang="en-US" altLang="en-US" smtClean="0"/>
              <a:t>)</a:t>
            </a:r>
          </a:p>
          <a:p>
            <a:pPr lvl="1">
              <a:lnSpc>
                <a:spcPct val="80000"/>
              </a:lnSpc>
            </a:pPr>
            <a:r>
              <a:rPr lang="en-US" altLang="en-US" smtClean="0"/>
              <a:t>Published by the American Psychiatric Association</a:t>
            </a:r>
          </a:p>
          <a:p>
            <a:pPr lvl="1">
              <a:lnSpc>
                <a:spcPct val="80000"/>
              </a:lnSpc>
            </a:pPr>
            <a:r>
              <a:rPr lang="en-US" altLang="en-US" smtClean="0"/>
              <a:t>Latest editions include more than 300 specific diagnostic labels</a:t>
            </a:r>
          </a:p>
          <a:p>
            <a:pPr>
              <a:lnSpc>
                <a:spcPct val="80000"/>
              </a:lnSpc>
            </a:pPr>
            <a:endParaRPr lang="en-US" altLang="en-US" smtClean="0"/>
          </a:p>
          <a:p>
            <a:pPr>
              <a:lnSpc>
                <a:spcPct val="80000"/>
              </a:lnSpc>
            </a:pPr>
            <a:r>
              <a:rPr lang="en-US" altLang="en-US" smtClean="0"/>
              <a:t>Outside North America</a:t>
            </a:r>
          </a:p>
          <a:p>
            <a:pPr lvl="1">
              <a:lnSpc>
                <a:spcPct val="80000"/>
              </a:lnSpc>
            </a:pPr>
            <a:r>
              <a:rPr lang="en-US" altLang="en-US" i="1" smtClean="0"/>
              <a:t>International Classification of Diseases </a:t>
            </a:r>
            <a:r>
              <a:rPr lang="en-US" altLang="en-US" smtClean="0"/>
              <a:t>(</a:t>
            </a:r>
            <a:r>
              <a:rPr lang="en-US" altLang="en-US" i="1" smtClean="0"/>
              <a:t>ICD-10</a:t>
            </a:r>
            <a:r>
              <a:rPr lang="en-US" altLang="en-US" smtClean="0"/>
              <a:t>)</a:t>
            </a:r>
          </a:p>
          <a:p>
            <a:pPr lvl="1">
              <a:lnSpc>
                <a:spcPct val="80000"/>
              </a:lnSpc>
            </a:pPr>
            <a:r>
              <a:rPr lang="en-US" altLang="en-US" i="1" smtClean="0"/>
              <a:t>International Classification of Impairments, Disabilities and Handicaps </a:t>
            </a:r>
            <a:r>
              <a:rPr lang="en-US" altLang="en-US" smtClean="0"/>
              <a:t>(</a:t>
            </a:r>
            <a:r>
              <a:rPr lang="en-US" altLang="en-US" i="1" smtClean="0"/>
              <a:t>ICIDH-2</a:t>
            </a:r>
            <a:r>
              <a:rPr lang="en-US" altLang="en-US" smtClean="0"/>
              <a:t>)</a:t>
            </a:r>
          </a:p>
          <a:p>
            <a:pPr lvl="1">
              <a:lnSpc>
                <a:spcPct val="80000"/>
              </a:lnSpc>
            </a:pPr>
            <a:r>
              <a:rPr lang="en-US" altLang="en-US" smtClean="0"/>
              <a:t>Published by the World Health Organization</a:t>
            </a:r>
          </a:p>
        </p:txBody>
      </p:sp>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mtClean="0"/>
              <a:t>DSM-5 Classification System</a:t>
            </a:r>
          </a:p>
        </p:txBody>
      </p:sp>
      <p:sp>
        <p:nvSpPr>
          <p:cNvPr id="36867" name="Rectangle 3"/>
          <p:cNvSpPr>
            <a:spLocks noGrp="1" noChangeArrowheads="1"/>
          </p:cNvSpPr>
          <p:nvPr>
            <p:ph type="body" idx="1"/>
          </p:nvPr>
        </p:nvSpPr>
        <p:spPr/>
        <p:txBody>
          <a:bodyPr/>
          <a:lstStyle/>
          <a:p>
            <a:pPr marL="347663" indent="-347663" eaLnBrk="1" hangingPunct="1"/>
            <a:r>
              <a:rPr lang="en-US" altLang="en-US" sz="2400" smtClean="0"/>
              <a:t>Neurodevelopmental disorders</a:t>
            </a:r>
          </a:p>
          <a:p>
            <a:pPr marL="347663" indent="-347663" eaLnBrk="1" hangingPunct="1"/>
            <a:r>
              <a:rPr lang="en-US" altLang="en-US" sz="2400" smtClean="0"/>
              <a:t>Schizophrenia spectrum and other psychotic disorders</a:t>
            </a:r>
          </a:p>
          <a:p>
            <a:pPr marL="347663" indent="-347663" eaLnBrk="1" hangingPunct="1"/>
            <a:r>
              <a:rPr lang="en-US" altLang="en-US" sz="2400" smtClean="0"/>
              <a:t>Bipolar and related disorders</a:t>
            </a:r>
          </a:p>
          <a:p>
            <a:pPr marL="347663" indent="-347663" eaLnBrk="1" hangingPunct="1"/>
            <a:r>
              <a:rPr lang="en-US" altLang="en-US" sz="2400" smtClean="0"/>
              <a:t>Depressive disorders</a:t>
            </a:r>
          </a:p>
          <a:p>
            <a:pPr marL="347663" indent="-347663" eaLnBrk="1" hangingPunct="1"/>
            <a:r>
              <a:rPr lang="en-US" altLang="en-US" sz="2400" smtClean="0"/>
              <a:t>Anxiety disorders</a:t>
            </a:r>
          </a:p>
          <a:p>
            <a:pPr marL="347663" indent="-347663" eaLnBrk="1" hangingPunct="1"/>
            <a:r>
              <a:rPr lang="en-US" altLang="en-US" sz="2400" smtClean="0"/>
              <a:t>OCD</a:t>
            </a:r>
          </a:p>
          <a:p>
            <a:pPr marL="347663" indent="-347663" eaLnBrk="1" hangingPunct="1"/>
            <a:r>
              <a:rPr lang="en-US" altLang="en-US" sz="2400" smtClean="0"/>
              <a:t>Trauma- and stressor-related disorders</a:t>
            </a:r>
          </a:p>
          <a:p>
            <a:pPr marL="347663" indent="-347663" eaLnBrk="1" hangingPunct="1"/>
            <a:r>
              <a:rPr lang="en-US" altLang="en-US" sz="2400" smtClean="0"/>
              <a:t>…..</a:t>
            </a:r>
          </a:p>
          <a:p>
            <a:pPr marL="347663" indent="-347663" eaLnBrk="1" hangingPunct="1"/>
            <a:r>
              <a:rPr lang="en-US" altLang="en-US" sz="2400" smtClean="0"/>
              <a:t>Personality disorders</a:t>
            </a:r>
          </a:p>
        </p:txBody>
      </p:sp>
      <p:pic>
        <p:nvPicPr>
          <p:cNvPr id="3686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819400"/>
            <a:ext cx="183832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mtClean="0"/>
              <a:t>DSM-5 Classification System</a:t>
            </a:r>
          </a:p>
        </p:txBody>
      </p:sp>
      <p:pic>
        <p:nvPicPr>
          <p:cNvPr id="3" name="Picture 2"/>
          <p:cNvPicPr>
            <a:picLocks noChangeAspect="1"/>
          </p:cNvPicPr>
          <p:nvPr/>
        </p:nvPicPr>
        <p:blipFill>
          <a:blip r:embed="rId3"/>
          <a:stretch>
            <a:fillRect/>
          </a:stretch>
        </p:blipFill>
        <p:spPr>
          <a:xfrm>
            <a:off x="458788" y="1524000"/>
            <a:ext cx="8604854" cy="3733323"/>
          </a:xfrm>
          <a:prstGeom prst="rect">
            <a:avLst/>
          </a:prstGeom>
        </p:spPr>
      </p:pic>
      <p:sp>
        <p:nvSpPr>
          <p:cNvPr id="7" name="Text Placeholder 6"/>
          <p:cNvSpPr>
            <a:spLocks noGrp="1"/>
          </p:cNvSpPr>
          <p:nvPr/>
        </p:nvSpPr>
        <p:spPr>
          <a:xfrm>
            <a:off x="1000730" y="5410200"/>
            <a:ext cx="8062912" cy="1166382"/>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rgbClr val="000000"/>
                </a:solidFill>
                <a:latin typeface="+mn-lt"/>
                <a:ea typeface="+mn-ea"/>
                <a:cs typeface="+mn-cs"/>
              </a:defRPr>
            </a:lvl1pPr>
            <a:lvl2pPr marL="731520" indent="-457200" algn="l" defTabSz="914400" rtl="0" eaLnBrk="1" latinLnBrk="0" hangingPunct="1">
              <a:spcBef>
                <a:spcPct val="20000"/>
              </a:spcBef>
              <a:buClr>
                <a:srgbClr val="6CB255"/>
              </a:buClr>
              <a:buFont typeface="+mj-lt"/>
              <a:buAutoNum type="alphaLcParenR"/>
              <a:defRPr sz="2000" kern="1200">
                <a:solidFill>
                  <a:schemeClr val="tx1"/>
                </a:solidFill>
                <a:latin typeface="+mn-lt"/>
                <a:ea typeface="+mn-ea"/>
                <a:cs typeface="+mn-cs"/>
              </a:defRPr>
            </a:lvl2pPr>
            <a:lvl3pPr marL="12573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3pPr>
            <a:lvl4pPr marL="1714500" indent="-342900" algn="l" defTabSz="914400" rtl="0" eaLnBrk="1" latinLnBrk="0" hangingPunct="1">
              <a:spcBef>
                <a:spcPct val="20000"/>
              </a:spcBef>
              <a:buClr>
                <a:srgbClr val="6CB255"/>
              </a:buClr>
              <a:buFont typeface="+mj-lt"/>
              <a:buAutoNum type="alphaLcParenR"/>
              <a:defRPr sz="1800" kern="1200">
                <a:solidFill>
                  <a:schemeClr val="tx1"/>
                </a:solidFill>
                <a:latin typeface="+mn-lt"/>
                <a:ea typeface="+mn-ea"/>
                <a:cs typeface="+mn-cs"/>
              </a:defRPr>
            </a:lvl4pPr>
            <a:lvl5pPr marL="2171700" indent="-342900" algn="l" defTabSz="914400" rtl="0" eaLnBrk="1" latinLnBrk="0" hangingPunct="1">
              <a:spcBef>
                <a:spcPct val="20000"/>
              </a:spcBef>
              <a:buClr>
                <a:srgbClr val="6CB255"/>
              </a:buClr>
              <a:buFont typeface="+mj-lt"/>
              <a:buAutoNum type="alphaLcParen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600" dirty="0"/>
              <a:t>The graph shows the breakdown of psychological disorders, comparing the percentage </a:t>
            </a:r>
            <a:r>
              <a:rPr lang="en-US" sz="1600" dirty="0" smtClean="0"/>
              <a:t>prevalence among </a:t>
            </a:r>
            <a:r>
              <a:rPr lang="en-US" sz="1600" dirty="0"/>
              <a:t>adult males and adult females in the United </a:t>
            </a:r>
            <a:r>
              <a:rPr lang="en-US" sz="1600" dirty="0" smtClean="0"/>
              <a:t>States</a:t>
            </a:r>
            <a:endParaRPr lang="en-US" sz="1600" dirty="0"/>
          </a:p>
        </p:txBody>
      </p:sp>
    </p:spTree>
    <p:extLst>
      <p:ext uri="{BB962C8B-B14F-4D97-AF65-F5344CB8AC3E}">
        <p14:creationId xmlns:p14="http://schemas.microsoft.com/office/powerpoint/2010/main" val="1596053830"/>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0" name="Rectangle 1028"/>
          <p:cNvSpPr>
            <a:spLocks noGrp="1" noChangeArrowheads="1"/>
          </p:cNvSpPr>
          <p:nvPr>
            <p:ph type="ctrTitle" idx="4294967295"/>
          </p:nvPr>
        </p:nvSpPr>
        <p:spPr>
          <a:xfrm>
            <a:off x="647700" y="1371600"/>
            <a:ext cx="7772400" cy="1470025"/>
          </a:xfrm>
        </p:spPr>
        <p:txBody>
          <a:bodyPr anchor="b"/>
          <a:lstStyle/>
          <a:p>
            <a:pPr eaLnBrk="1" hangingPunct="1">
              <a:defRPr/>
            </a:pPr>
            <a:r>
              <a:rPr lang="en-US" dirty="0" smtClean="0">
                <a:ea typeface="+mj-ea"/>
                <a:cs typeface="+mj-cs"/>
              </a:rPr>
              <a:t>Perspectives on Psychological Disorders</a:t>
            </a:r>
          </a:p>
        </p:txBody>
      </p:sp>
      <p:sp>
        <p:nvSpPr>
          <p:cNvPr id="28675" name="Rectangle 1029"/>
          <p:cNvSpPr>
            <a:spLocks noGrp="1" noChangeArrowheads="1"/>
          </p:cNvSpPr>
          <p:nvPr>
            <p:ph type="subTitle" idx="4294967295"/>
          </p:nvPr>
        </p:nvSpPr>
        <p:spPr>
          <a:xfrm>
            <a:off x="457200" y="3243263"/>
            <a:ext cx="8153400" cy="1946275"/>
          </a:xfrm>
        </p:spPr>
        <p:txBody>
          <a:bodyPr/>
          <a:lstStyle/>
          <a:p>
            <a:pPr marL="0" indent="0" algn="ctr" eaLnBrk="1" hangingPunct="1">
              <a:buFontTx/>
              <a:buNone/>
              <a:defRPr/>
            </a:pPr>
            <a:r>
              <a:rPr lang="en-US" altLang="en-US" sz="3200" smtClean="0">
                <a:effectLst>
                  <a:outerShdw blurRad="38100" dist="38100" dir="2700000" algn="tl">
                    <a:srgbClr val="C0C0C0"/>
                  </a:outerShdw>
                </a:effectLst>
              </a:rPr>
              <a:t>What causes abnormality?</a:t>
            </a:r>
          </a:p>
        </p:txBody>
      </p:sp>
    </p:spTree>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Bernstein, Psychology">
  <a:themeElements>
    <a:clrScheme name="Bernstein, Psychology 15">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990000"/>
      </a:hlink>
      <a:folHlink>
        <a:srgbClr val="0000FF"/>
      </a:folHlink>
    </a:clrScheme>
    <a:fontScheme name="Bernstein, Psycholo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 typeface="Arial" pitchFamily="34" charset="0"/>
          <a:buChar char="–"/>
          <a:tabLst/>
          <a:defRPr kumimoji="0" 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Tx/>
          <a:buSzTx/>
          <a:buFont typeface="Arial" pitchFamily="34" charset="0"/>
          <a:buChar char="–"/>
          <a:tabLst/>
          <a:defRPr kumimoji="0" 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ernstein, Psycholog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ernstein, Psycholog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ernstein, Psycholog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ernstein, Psycholog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ernstein, Psycholog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ernstein, Psycholog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ernstein, Psycholog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ernstein, Psycholog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ernstein, Psycholog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ernstein, Psycholog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ernstein, Psycholog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ernstein, Psycholog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ernstein, Psychology 13">
        <a:dk1>
          <a:srgbClr val="000000"/>
        </a:dk1>
        <a:lt1>
          <a:srgbClr val="FFFFFF"/>
        </a:lt1>
        <a:dk2>
          <a:srgbClr val="000000"/>
        </a:dk2>
        <a:lt2>
          <a:srgbClr val="969696"/>
        </a:lt2>
        <a:accent1>
          <a:srgbClr val="000000"/>
        </a:accent1>
        <a:accent2>
          <a:srgbClr val="0000FF"/>
        </a:accent2>
        <a:accent3>
          <a:srgbClr val="FFFFFF"/>
        </a:accent3>
        <a:accent4>
          <a:srgbClr val="000000"/>
        </a:accent4>
        <a:accent5>
          <a:srgbClr val="AAAAAA"/>
        </a:accent5>
        <a:accent6>
          <a:srgbClr val="0000E7"/>
        </a:accent6>
        <a:hlink>
          <a:srgbClr val="666699"/>
        </a:hlink>
        <a:folHlink>
          <a:srgbClr val="990000"/>
        </a:folHlink>
      </a:clrScheme>
      <a:clrMap bg1="lt1" tx1="dk1" bg2="lt2" tx2="dk2" accent1="accent1" accent2="accent2" accent3="accent3" accent4="accent4" accent5="accent5" accent6="accent6" hlink="hlink" folHlink="folHlink"/>
    </a:extraClrScheme>
    <a:extraClrScheme>
      <a:clrScheme name="Bernstein, Psychology 14">
        <a:dk1>
          <a:srgbClr val="000000"/>
        </a:dk1>
        <a:lt1>
          <a:srgbClr val="FFFFFF"/>
        </a:lt1>
        <a:dk2>
          <a:srgbClr val="000000"/>
        </a:dk2>
        <a:lt2>
          <a:srgbClr val="808080"/>
        </a:lt2>
        <a:accent1>
          <a:srgbClr val="BBE0E3"/>
        </a:accent1>
        <a:accent2>
          <a:srgbClr val="0000FF"/>
        </a:accent2>
        <a:accent3>
          <a:srgbClr val="FFFFFF"/>
        </a:accent3>
        <a:accent4>
          <a:srgbClr val="000000"/>
        </a:accent4>
        <a:accent5>
          <a:srgbClr val="DAEDEF"/>
        </a:accent5>
        <a:accent6>
          <a:srgbClr val="0000E7"/>
        </a:accent6>
        <a:hlink>
          <a:srgbClr val="0000FF"/>
        </a:hlink>
        <a:folHlink>
          <a:srgbClr val="990033"/>
        </a:folHlink>
      </a:clrScheme>
      <a:clrMap bg1="lt1" tx1="dk1" bg2="lt2" tx2="dk2" accent1="accent1" accent2="accent2" accent3="accent3" accent4="accent4" accent5="accent5" accent6="accent6" hlink="hlink" folHlink="folHlink"/>
    </a:extraClrScheme>
    <a:extraClrScheme>
      <a:clrScheme name="Bernstein, Psychology 15">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990000"/>
        </a:hlink>
        <a:folHlink>
          <a:srgbClr val="0000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 15 part 1" id="{15205A91-B0FB-4E50-A15D-6F639A40AB5A}" vid="{9993AE23-C8D8-410F-9974-ABC07345C7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 15 part 1</Template>
  <TotalTime>27</TotalTime>
  <Words>1892</Words>
  <Application>Microsoft Office PowerPoint</Application>
  <PresentationFormat>On-screen Show (4:3)</PresentationFormat>
  <Paragraphs>278</Paragraphs>
  <Slides>43</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Lucida Grande</vt:lpstr>
      <vt:lpstr>ヒラギノ角ゴ Pro W3</vt:lpstr>
      <vt:lpstr>Arial</vt:lpstr>
      <vt:lpstr>Baskerville Old Face</vt:lpstr>
      <vt:lpstr>Calibri</vt:lpstr>
      <vt:lpstr>Times New Roman</vt:lpstr>
      <vt:lpstr>Wingdings</vt:lpstr>
      <vt:lpstr>Bernstein, Psychology</vt:lpstr>
      <vt:lpstr>PowerPoint Presentation</vt:lpstr>
      <vt:lpstr>Defining Psychological Disorders</vt:lpstr>
      <vt:lpstr>What Is Abnormal?</vt:lpstr>
      <vt:lpstr>The APA definition</vt:lpstr>
      <vt:lpstr>Classifying Psychological Disorders</vt:lpstr>
      <vt:lpstr>Classification Systems</vt:lpstr>
      <vt:lpstr>DSM-5 Classification System</vt:lpstr>
      <vt:lpstr>DSM-5 Classification System</vt:lpstr>
      <vt:lpstr>Perspectives on Psychological Disorders</vt:lpstr>
      <vt:lpstr>Supernatural Perspectives</vt:lpstr>
      <vt:lpstr>The Biological Perspective</vt:lpstr>
      <vt:lpstr>PowerPoint Presentation</vt:lpstr>
      <vt:lpstr>The Psychological Model</vt:lpstr>
      <vt:lpstr>The Sociocultural Perspective</vt:lpstr>
      <vt:lpstr>The Diathesis-Stress Model: An Integrative Explanation</vt:lpstr>
      <vt:lpstr>Anxiety Disorders</vt:lpstr>
      <vt:lpstr>Anxiety Disorders</vt:lpstr>
      <vt:lpstr>Specific Phobias</vt:lpstr>
      <vt:lpstr>Specific Phobias</vt:lpstr>
      <vt:lpstr>Social Anxiety Disorder</vt:lpstr>
      <vt:lpstr>Panic Disorder</vt:lpstr>
      <vt:lpstr>Generalized Anxiety Disorder</vt:lpstr>
      <vt:lpstr>Obsessive-Compulsive and Related Disorders</vt:lpstr>
      <vt:lpstr>Obsessive-Compulsive Disorder</vt:lpstr>
      <vt:lpstr>PowerPoint Presentation</vt:lpstr>
      <vt:lpstr>Body Dysmorphic Disorder</vt:lpstr>
      <vt:lpstr>Hoarding Disorder</vt:lpstr>
      <vt:lpstr>PowerPoint Presentation</vt:lpstr>
      <vt:lpstr>Causes of OCD</vt:lpstr>
      <vt:lpstr>Posttraumatic Stress Disorder</vt:lpstr>
      <vt:lpstr>PTSD</vt:lpstr>
      <vt:lpstr>Risk Factors for PTSD</vt:lpstr>
      <vt:lpstr>Mood Disorders</vt:lpstr>
      <vt:lpstr> Major Depression Disorder</vt:lpstr>
      <vt:lpstr>Symptoms of Major Depression</vt:lpstr>
      <vt:lpstr>Subtypes of Depression</vt:lpstr>
      <vt:lpstr>PowerPoint Presentation</vt:lpstr>
      <vt:lpstr>Bipolar Disorder</vt:lpstr>
      <vt:lpstr>Risk Factors for Bipolar Disorder</vt:lpstr>
      <vt:lpstr>Biological Basis of Mood Disorders</vt:lpstr>
      <vt:lpstr>Biological Basis of Mood Disorders</vt:lpstr>
      <vt:lpstr>Diathesis-Stress Model and Major Depressive Disorders</vt:lpstr>
      <vt:lpstr>Cognitive Theories </vt:lpstr>
    </vt:vector>
  </TitlesOfParts>
  <Company>The University of Alabama in Huntsville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Zheng</dc:creator>
  <cp:lastModifiedBy>D Zheng</cp:lastModifiedBy>
  <cp:revision>3</cp:revision>
  <cp:lastPrinted>2016-04-07T17:08:59Z</cp:lastPrinted>
  <dcterms:created xsi:type="dcterms:W3CDTF">2016-04-14T15:20:35Z</dcterms:created>
  <dcterms:modified xsi:type="dcterms:W3CDTF">2016-04-14T15:48:03Z</dcterms:modified>
</cp:coreProperties>
</file>